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9"/>
  </p:notesMasterIdLst>
  <p:sldIdLst>
    <p:sldId id="256" r:id="rId2"/>
    <p:sldId id="257" r:id="rId3"/>
    <p:sldId id="272" r:id="rId4"/>
    <p:sldId id="273" r:id="rId5"/>
    <p:sldId id="258" r:id="rId6"/>
    <p:sldId id="259" r:id="rId7"/>
    <p:sldId id="260" r:id="rId8"/>
    <p:sldId id="262" r:id="rId9"/>
    <p:sldId id="288" r:id="rId10"/>
    <p:sldId id="287" r:id="rId11"/>
    <p:sldId id="289" r:id="rId12"/>
    <p:sldId id="261" r:id="rId13"/>
    <p:sldId id="263" r:id="rId14"/>
    <p:sldId id="264" r:id="rId15"/>
    <p:sldId id="265" r:id="rId16"/>
    <p:sldId id="426" r:id="rId17"/>
    <p:sldId id="425" r:id="rId18"/>
    <p:sldId id="266" r:id="rId19"/>
    <p:sldId id="421" r:id="rId20"/>
    <p:sldId id="423" r:id="rId21"/>
    <p:sldId id="268" r:id="rId22"/>
    <p:sldId id="267" r:id="rId23"/>
    <p:sldId id="424" r:id="rId24"/>
    <p:sldId id="420" r:id="rId25"/>
    <p:sldId id="269" r:id="rId26"/>
    <p:sldId id="270" r:id="rId27"/>
    <p:sldId id="271" r:id="rId28"/>
    <p:sldId id="274" r:id="rId29"/>
    <p:sldId id="298" r:id="rId30"/>
    <p:sldId id="275" r:id="rId31"/>
    <p:sldId id="276" r:id="rId32"/>
    <p:sldId id="277" r:id="rId33"/>
    <p:sldId id="278" r:id="rId34"/>
    <p:sldId id="279" r:id="rId35"/>
    <p:sldId id="290" r:id="rId36"/>
    <p:sldId id="291" r:id="rId37"/>
    <p:sldId id="292" r:id="rId38"/>
    <p:sldId id="293" r:id="rId39"/>
    <p:sldId id="294" r:id="rId40"/>
    <p:sldId id="295" r:id="rId41"/>
    <p:sldId id="296" r:id="rId42"/>
    <p:sldId id="297" r:id="rId43"/>
    <p:sldId id="280" r:id="rId44"/>
    <p:sldId id="437" r:id="rId45"/>
    <p:sldId id="281" r:id="rId46"/>
    <p:sldId id="282" r:id="rId47"/>
    <p:sldId id="360" r:id="rId48"/>
    <p:sldId id="299" r:id="rId49"/>
    <p:sldId id="300" r:id="rId50"/>
    <p:sldId id="301" r:id="rId51"/>
    <p:sldId id="312" r:id="rId52"/>
    <p:sldId id="302" r:id="rId53"/>
    <p:sldId id="303" r:id="rId54"/>
    <p:sldId id="304" r:id="rId55"/>
    <p:sldId id="330" r:id="rId56"/>
    <p:sldId id="305" r:id="rId57"/>
    <p:sldId id="313" r:id="rId58"/>
    <p:sldId id="331" r:id="rId59"/>
    <p:sldId id="306" r:id="rId60"/>
    <p:sldId id="307" r:id="rId61"/>
    <p:sldId id="308" r:id="rId62"/>
    <p:sldId id="433" r:id="rId63"/>
    <p:sldId id="434" r:id="rId64"/>
    <p:sldId id="435" r:id="rId65"/>
    <p:sldId id="436" r:id="rId66"/>
    <p:sldId id="309" r:id="rId67"/>
    <p:sldId id="310" r:id="rId68"/>
    <p:sldId id="311" r:id="rId69"/>
    <p:sldId id="314" r:id="rId70"/>
    <p:sldId id="332" r:id="rId71"/>
    <p:sldId id="315" r:id="rId72"/>
    <p:sldId id="362" r:id="rId73"/>
    <p:sldId id="329" r:id="rId74"/>
    <p:sldId id="316" r:id="rId75"/>
    <p:sldId id="317" r:id="rId76"/>
    <p:sldId id="318" r:id="rId77"/>
    <p:sldId id="319" r:id="rId78"/>
    <p:sldId id="353" r:id="rId79"/>
    <p:sldId id="373" r:id="rId80"/>
    <p:sldId id="349" r:id="rId81"/>
    <p:sldId id="320" r:id="rId82"/>
    <p:sldId id="348" r:id="rId83"/>
    <p:sldId id="321" r:id="rId84"/>
    <p:sldId id="343" r:id="rId85"/>
    <p:sldId id="346" r:id="rId86"/>
    <p:sldId id="344" r:id="rId87"/>
    <p:sldId id="345" r:id="rId88"/>
    <p:sldId id="347" r:id="rId89"/>
    <p:sldId id="350" r:id="rId90"/>
    <p:sldId id="351" r:id="rId91"/>
    <p:sldId id="354" r:id="rId92"/>
    <p:sldId id="432" r:id="rId93"/>
    <p:sldId id="352" r:id="rId94"/>
    <p:sldId id="333" r:id="rId95"/>
    <p:sldId id="355" r:id="rId96"/>
    <p:sldId id="322" r:id="rId97"/>
    <p:sldId id="324" r:id="rId98"/>
    <p:sldId id="325" r:id="rId99"/>
    <p:sldId id="356" r:id="rId100"/>
    <p:sldId id="357" r:id="rId101"/>
    <p:sldId id="358" r:id="rId102"/>
    <p:sldId id="359" r:id="rId103"/>
    <p:sldId id="400" r:id="rId104"/>
    <p:sldId id="401" r:id="rId105"/>
    <p:sldId id="402" r:id="rId106"/>
    <p:sldId id="326" r:id="rId107"/>
    <p:sldId id="361" r:id="rId108"/>
    <p:sldId id="323" r:id="rId109"/>
    <p:sldId id="327" r:id="rId110"/>
    <p:sldId id="334" r:id="rId111"/>
    <p:sldId id="328" r:id="rId112"/>
    <p:sldId id="427" r:id="rId113"/>
    <p:sldId id="335" r:id="rId114"/>
    <p:sldId id="374" r:id="rId115"/>
    <p:sldId id="371" r:id="rId116"/>
    <p:sldId id="372" r:id="rId117"/>
    <p:sldId id="375" r:id="rId118"/>
    <p:sldId id="376" r:id="rId119"/>
    <p:sldId id="377" r:id="rId120"/>
    <p:sldId id="378" r:id="rId121"/>
    <p:sldId id="379" r:id="rId122"/>
    <p:sldId id="380" r:id="rId123"/>
    <p:sldId id="386" r:id="rId124"/>
    <p:sldId id="336" r:id="rId125"/>
    <p:sldId id="363" r:id="rId126"/>
    <p:sldId id="337" r:id="rId127"/>
    <p:sldId id="370" r:id="rId128"/>
    <p:sldId id="364" r:id="rId129"/>
    <p:sldId id="338" r:id="rId130"/>
    <p:sldId id="365" r:id="rId131"/>
    <p:sldId id="366" r:id="rId132"/>
    <p:sldId id="339" r:id="rId133"/>
    <p:sldId id="387" r:id="rId134"/>
    <p:sldId id="367" r:id="rId135"/>
    <p:sldId id="340" r:id="rId136"/>
    <p:sldId id="416" r:id="rId137"/>
    <p:sldId id="341" r:id="rId138"/>
    <p:sldId id="368" r:id="rId139"/>
    <p:sldId id="369" r:id="rId140"/>
    <p:sldId id="381" r:id="rId141"/>
    <p:sldId id="342" r:id="rId142"/>
    <p:sldId id="382" r:id="rId143"/>
    <p:sldId id="384" r:id="rId144"/>
    <p:sldId id="383" r:id="rId145"/>
    <p:sldId id="407" r:id="rId146"/>
    <p:sldId id="408" r:id="rId147"/>
    <p:sldId id="411" r:id="rId148"/>
    <p:sldId id="413" r:id="rId149"/>
    <p:sldId id="414" r:id="rId150"/>
    <p:sldId id="409" r:id="rId151"/>
    <p:sldId id="410" r:id="rId152"/>
    <p:sldId id="417" r:id="rId153"/>
    <p:sldId id="419" r:id="rId154"/>
    <p:sldId id="418" r:id="rId155"/>
    <p:sldId id="398" r:id="rId156"/>
    <p:sldId id="412" r:id="rId157"/>
    <p:sldId id="415" r:id="rId158"/>
    <p:sldId id="399" r:id="rId159"/>
    <p:sldId id="429" r:id="rId160"/>
    <p:sldId id="428" r:id="rId161"/>
    <p:sldId id="430" r:id="rId162"/>
    <p:sldId id="431" r:id="rId163"/>
    <p:sldId id="388" r:id="rId164"/>
    <p:sldId id="385" r:id="rId165"/>
    <p:sldId id="396" r:id="rId166"/>
    <p:sldId id="397" r:id="rId167"/>
    <p:sldId id="389" r:id="rId168"/>
    <p:sldId id="392" r:id="rId169"/>
    <p:sldId id="390" r:id="rId170"/>
    <p:sldId id="391" r:id="rId171"/>
    <p:sldId id="393" r:id="rId172"/>
    <p:sldId id="394" r:id="rId173"/>
    <p:sldId id="395" r:id="rId174"/>
    <p:sldId id="403" r:id="rId175"/>
    <p:sldId id="404" r:id="rId176"/>
    <p:sldId id="405" r:id="rId177"/>
    <p:sldId id="406" r:id="rId17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50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06A414-4D4C-4B89-A4CA-0CF0BBE149EA}" type="datetimeFigureOut">
              <a:rPr lang="zh-CN" altLang="en-US" smtClean="0"/>
              <a:t>2022/8/20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7F3912-4026-48B9-8F4D-526F620CAD4E}" type="slidenum">
              <a:rPr lang="zh-CN" altLang="en-US" smtClean="0"/>
              <a:t>‹#›</a:t>
            </a:fld>
            <a:endParaRPr lang="zh-CN" altLang="en-US"/>
          </a:p>
        </p:txBody>
      </p:sp>
    </p:spTree>
    <p:extLst>
      <p:ext uri="{BB962C8B-B14F-4D97-AF65-F5344CB8AC3E}">
        <p14:creationId xmlns:p14="http://schemas.microsoft.com/office/powerpoint/2010/main" val="2089507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E386305-9C0D-41AA-AEB8-89F4F9ACA7FB}" type="datetime1">
              <a:rPr lang="zh-CN" altLang="en-US" smtClean="0"/>
              <a:t>2022/8/20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3841709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D3A3367-F01A-4A86-8A80-9DFADD6244B9}" type="datetime1">
              <a:rPr lang="zh-CN" altLang="en-US" smtClean="0"/>
              <a:t>2022/8/20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2632679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9EBBDD-FEEB-4CDB-8A7B-AE73CE8C0B89}" type="datetime1">
              <a:rPr lang="zh-CN" altLang="en-US" smtClean="0"/>
              <a:t>2022/8/20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4009698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25D271-4E11-41DA-B7FF-238D903C4895}" type="datetime1">
              <a:rPr lang="zh-CN" altLang="en-US" smtClean="0"/>
              <a:t>2022/8/20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89764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939F07F-BD0C-4A21-A9EB-B3FBC9EEFB48}" type="datetime1">
              <a:rPr lang="zh-CN" altLang="en-US" smtClean="0"/>
              <a:t>2022/8/20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345438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1C58909-8E9E-4085-BC7C-B666756751CE}" type="datetime1">
              <a:rPr lang="zh-CN" altLang="en-US" smtClean="0"/>
              <a:t>2022/8/20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281057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9497F0F-8811-457E-903A-38479F38EEB1}" type="datetime1">
              <a:rPr lang="zh-CN" altLang="en-US" smtClean="0"/>
              <a:t>2022/8/20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2895897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1989C68-8480-4A2A-BC51-06D6F80CA4E8}" type="datetime1">
              <a:rPr lang="zh-CN" altLang="en-US" smtClean="0"/>
              <a:t>2022/8/20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4132514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D29B17-AEAA-44F9-A649-D53C50529F50}" type="datetime1">
              <a:rPr lang="zh-CN" altLang="en-US" smtClean="0"/>
              <a:t>2022/8/20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4084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1C5B5EA-FF66-4EDB-9331-87C8C24649CF}" type="datetime1">
              <a:rPr lang="zh-CN" altLang="en-US" smtClean="0"/>
              <a:t>2022/8/20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2653545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E19225D-26DF-457F-8452-14CDDD683248}" type="datetime1">
              <a:rPr lang="zh-CN" altLang="en-US" smtClean="0"/>
              <a:t>2022/8/20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140045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2B12A3-AE1B-4D82-AF6E-01468D20ED50}" type="datetime1">
              <a:rPr lang="zh-CN" altLang="en-US" smtClean="0"/>
              <a:t>2022/8/20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457E4-B624-4532-B704-58963F85D919}" type="slidenum">
              <a:rPr lang="zh-CN" altLang="en-US" smtClean="0"/>
              <a:t>‹#›</a:t>
            </a:fld>
            <a:endParaRPr lang="zh-CN" altLang="en-US"/>
          </a:p>
        </p:txBody>
      </p:sp>
    </p:spTree>
    <p:extLst>
      <p:ext uri="{BB962C8B-B14F-4D97-AF65-F5344CB8AC3E}">
        <p14:creationId xmlns:p14="http://schemas.microsoft.com/office/powerpoint/2010/main" val="386830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1.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64.png"/><Relationship Id="rId4" Type="http://schemas.openxmlformats.org/officeDocument/2006/relationships/image" Target="../media/image163.png"/></Relationships>
</file>

<file path=ppt/slides/_rels/slide134.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5.jpg"/><Relationship Id="rId1" Type="http://schemas.openxmlformats.org/officeDocument/2006/relationships/slideLayout" Target="../slideLayouts/slideLayout2.xml"/><Relationship Id="rId4" Type="http://schemas.openxmlformats.org/officeDocument/2006/relationships/image" Target="../media/image167.jpeg"/></Relationships>
</file>

<file path=ppt/slides/_rels/slide135.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4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4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5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02.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73.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26.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61.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1988841"/>
            <a:ext cx="8134672" cy="1611610"/>
          </a:xfrm>
        </p:spPr>
        <p:txBody>
          <a:bodyPr/>
          <a:lstStyle/>
          <a:p>
            <a:r>
              <a:rPr lang="fr-FR" altLang="zh-CN" smtClean="0"/>
              <a:t>Les arts et la littérature en France</a:t>
            </a:r>
            <a:endParaRPr lang="zh-CN" altLang="en-US"/>
          </a:p>
        </p:txBody>
      </p:sp>
      <p:sp>
        <p:nvSpPr>
          <p:cNvPr id="3" name="副标题 2"/>
          <p:cNvSpPr>
            <a:spLocks noGrp="1"/>
          </p:cNvSpPr>
          <p:nvPr>
            <p:ph type="subTitle" idx="1"/>
          </p:nvPr>
        </p:nvSpPr>
        <p:spPr/>
        <p:txBody>
          <a:bodyPr/>
          <a:lstStyle/>
          <a:p>
            <a:r>
              <a:rPr lang="fr-FR" altLang="zh-CN" smtClean="0"/>
              <a:t>Depuis l’époque gallo-romaine jusqu’à aujourd’hui</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a:t>
            </a:fld>
            <a:endParaRPr lang="zh-CN" altLang="en-US"/>
          </a:p>
        </p:txBody>
      </p:sp>
    </p:spTree>
    <p:extLst>
      <p:ext uri="{BB962C8B-B14F-4D97-AF65-F5344CB8AC3E}">
        <p14:creationId xmlns:p14="http://schemas.microsoft.com/office/powerpoint/2010/main" val="1210846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544" y="-171400"/>
            <a:ext cx="8229600" cy="1512168"/>
          </a:xfrm>
        </p:spPr>
        <p:txBody>
          <a:bodyPr>
            <a:normAutofit fontScale="90000"/>
          </a:bodyPr>
          <a:lstStyle/>
          <a:p>
            <a:r>
              <a:rPr lang="fr-FR" altLang="zh-CN" smtClean="0"/>
              <a:t/>
            </a:r>
            <a:br>
              <a:rPr lang="fr-FR" altLang="zh-CN" smtClean="0"/>
            </a:br>
            <a:r>
              <a:rPr lang="fr-FR" altLang="zh-CN" smtClean="0"/>
              <a:t>L’ancien français:</a:t>
            </a:r>
            <a:br>
              <a:rPr lang="fr-FR" altLang="zh-CN" smtClean="0"/>
            </a:br>
            <a:r>
              <a:rPr lang="fr-FR" altLang="zh-CN" i="1" smtClean="0"/>
              <a:t>Serments de Strasbourg </a:t>
            </a:r>
            <a:r>
              <a:rPr lang="fr-FR" altLang="zh-CN" smtClean="0"/>
              <a:t>(842)</a:t>
            </a:r>
            <a:endParaRPr lang="zh-CN" altLang="en-US"/>
          </a:p>
        </p:txBody>
      </p:sp>
      <p:sp>
        <p:nvSpPr>
          <p:cNvPr id="3" name="内容占位符 2"/>
          <p:cNvSpPr>
            <a:spLocks noGrp="1"/>
          </p:cNvSpPr>
          <p:nvPr>
            <p:ph sz="half" idx="1"/>
          </p:nvPr>
        </p:nvSpPr>
        <p:spPr>
          <a:xfrm>
            <a:off x="0" y="2636912"/>
            <a:ext cx="4716016" cy="3845024"/>
          </a:xfrm>
        </p:spPr>
        <p:txBody>
          <a:bodyPr>
            <a:normAutofit fontScale="85000" lnSpcReduction="20000"/>
          </a:bodyPr>
          <a:lstStyle/>
          <a:p>
            <a:r>
              <a:rPr lang="en-US" altLang="zh-CN" smtClean="0"/>
              <a:t>« Pro deo amur et pro christian poblo et nostro commun saluament, dist di in auant, in quant deus sauir et podir me dunat, si saluarai eo cist meon fradre Karlo et in aiudha et in cadhuna cosa, si cum om per dreit son fradra saluar dist, in o quid il mi altresi fazet, et ab Ludher nul plaid nunquam prindrai, qui meon uol cist meon fradre Karle in damno sit »</a:t>
            </a:r>
            <a:endParaRPr lang="zh-CN" altLang="en-US"/>
          </a:p>
        </p:txBody>
      </p:sp>
      <p:sp>
        <p:nvSpPr>
          <p:cNvPr id="6" name="内容占位符 5"/>
          <p:cNvSpPr>
            <a:spLocks noGrp="1"/>
          </p:cNvSpPr>
          <p:nvPr>
            <p:ph sz="half" idx="2"/>
          </p:nvPr>
        </p:nvSpPr>
        <p:spPr>
          <a:xfrm>
            <a:off x="4427984" y="1916832"/>
            <a:ext cx="4495800" cy="4709120"/>
          </a:xfrm>
        </p:spPr>
        <p:txBody>
          <a:bodyPr>
            <a:normAutofit fontScale="85000" lnSpcReduction="20000"/>
          </a:bodyPr>
          <a:lstStyle/>
          <a:p>
            <a:r>
              <a:rPr lang="fr-FR" altLang="zh-CN"/>
              <a:t>Pour l'amour de Dieu et pour le salut du peuple chrétien et notre salut commun, de ce jour en avant, autant que Dieu m'en donnera le savoir et le pouvoir, je défendrai mon frère Charles, et l'aiderai en toute circonstance, comme on doit selon l'équité défendre son frère, pourvu qu'il en fasse autant à mon égard. Et jamais je ne prendrai avec Lothaire aucun arrangement qui, de ma volonté, puisse être nuisible à mon frère Charles.</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10</a:t>
            </a:fld>
            <a:endParaRPr lang="zh-CN" altLang="en-US"/>
          </a:p>
        </p:txBody>
      </p:sp>
    </p:spTree>
    <p:extLst>
      <p:ext uri="{BB962C8B-B14F-4D97-AF65-F5344CB8AC3E}">
        <p14:creationId xmlns:p14="http://schemas.microsoft.com/office/powerpoint/2010/main" val="11556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100</a:t>
            </a:fld>
            <a:endParaRPr lang="zh-CN" altLang="en-US"/>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908" t="12501" r="1610" b="10860"/>
          <a:stretch/>
        </p:blipFill>
        <p:spPr bwMode="auto">
          <a:xfrm>
            <a:off x="179512" y="1340768"/>
            <a:ext cx="8862509" cy="4315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79671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3930" y="5162"/>
            <a:ext cx="4840358" cy="6846032"/>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101</a:t>
            </a:fld>
            <a:endParaRPr lang="zh-CN" altLang="en-US"/>
          </a:p>
        </p:txBody>
      </p:sp>
    </p:spTree>
    <p:extLst>
      <p:ext uri="{BB962C8B-B14F-4D97-AF65-F5344CB8AC3E}">
        <p14:creationId xmlns:p14="http://schemas.microsoft.com/office/powerpoint/2010/main" val="6850145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102</a:t>
            </a:fld>
            <a:endParaRPr lang="zh-CN"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40768"/>
            <a:ext cx="8136904" cy="5372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911" y="476672"/>
            <a:ext cx="6974489"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507989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103</a:t>
            </a:fld>
            <a:endParaRPr lang="zh-CN"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340" y="548680"/>
            <a:ext cx="5687972" cy="590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202620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104</a:t>
            </a:fld>
            <a:endParaRPr lang="zh-CN"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777816" cy="4722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34028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44624"/>
            <a:ext cx="8501644" cy="6369571"/>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105</a:t>
            </a:fld>
            <a:endParaRPr lang="zh-CN" altLang="en-US"/>
          </a:p>
        </p:txBody>
      </p:sp>
    </p:spTree>
    <p:extLst>
      <p:ext uri="{BB962C8B-B14F-4D97-AF65-F5344CB8AC3E}">
        <p14:creationId xmlns:p14="http://schemas.microsoft.com/office/powerpoint/2010/main" val="408235714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L’essor du roman</a:t>
            </a:r>
            <a:endParaRPr lang="zh-CN" altLang="en-US"/>
          </a:p>
        </p:txBody>
      </p:sp>
      <p:sp>
        <p:nvSpPr>
          <p:cNvPr id="3" name="内容占位符 2"/>
          <p:cNvSpPr>
            <a:spLocks noGrp="1"/>
          </p:cNvSpPr>
          <p:nvPr>
            <p:ph idx="1"/>
          </p:nvPr>
        </p:nvSpPr>
        <p:spPr>
          <a:xfrm>
            <a:off x="457200" y="1628800"/>
            <a:ext cx="8229600" cy="4497363"/>
          </a:xfrm>
        </p:spPr>
        <p:txBody>
          <a:bodyPr/>
          <a:lstStyle/>
          <a:p>
            <a:r>
              <a:rPr lang="fr-FR" altLang="zh-CN" smtClean="0"/>
              <a:t>Montesquieu, </a:t>
            </a:r>
            <a:r>
              <a:rPr lang="fr-FR" altLang="zh-CN" i="1" smtClean="0"/>
              <a:t>Lettres persannes</a:t>
            </a:r>
          </a:p>
          <a:p>
            <a:r>
              <a:rPr lang="fr-FR" altLang="zh-CN" smtClean="0"/>
              <a:t>Marivaux, </a:t>
            </a:r>
            <a:r>
              <a:rPr lang="fr-FR" altLang="zh-CN" i="1" smtClean="0"/>
              <a:t>Marianne</a:t>
            </a:r>
          </a:p>
          <a:p>
            <a:r>
              <a:rPr lang="fr-FR" altLang="zh-CN" smtClean="0"/>
              <a:t>Diderot, </a:t>
            </a:r>
            <a:r>
              <a:rPr lang="fr-FR" altLang="zh-CN" i="1" smtClean="0"/>
              <a:t>La religieuse               </a:t>
            </a:r>
            <a:r>
              <a:rPr lang="fr-FR" altLang="zh-CN" b="1" smtClean="0">
                <a:solidFill>
                  <a:schemeClr val="accent6"/>
                </a:solidFill>
              </a:rPr>
              <a:t>CE 1</a:t>
            </a:r>
          </a:p>
          <a:p>
            <a:r>
              <a:rPr lang="fr-FR" altLang="zh-CN" smtClean="0"/>
              <a:t>Rousseau, </a:t>
            </a:r>
            <a:r>
              <a:rPr lang="fr-FR" altLang="zh-CN" i="1" smtClean="0"/>
              <a:t>La nouvelle Héloïse</a:t>
            </a:r>
          </a:p>
          <a:p>
            <a:r>
              <a:rPr lang="fr-FR" altLang="zh-CN" smtClean="0"/>
              <a:t>Laclos</a:t>
            </a:r>
            <a:r>
              <a:rPr lang="fr-FR" altLang="zh-CN" i="1" smtClean="0"/>
              <a:t>, Les liaisons dangereuses</a:t>
            </a:r>
          </a:p>
          <a:p>
            <a:r>
              <a:rPr lang="fr-FR" altLang="zh-CN" smtClean="0"/>
              <a:t>marquis de Sade</a:t>
            </a:r>
            <a:r>
              <a:rPr lang="fr-FR" altLang="zh-CN" i="1" smtClean="0"/>
              <a:t>, Justine, 120 journées à Sodome, Philosophie dans le boudoir</a:t>
            </a:r>
          </a:p>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106</a:t>
            </a:fld>
            <a:endParaRPr lang="zh-CN" altLang="en-US"/>
          </a:p>
        </p:txBody>
      </p:sp>
    </p:spTree>
    <p:extLst>
      <p:ext uri="{BB962C8B-B14F-4D97-AF65-F5344CB8AC3E}">
        <p14:creationId xmlns:p14="http://schemas.microsoft.com/office/powerpoint/2010/main" val="404870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3243" y="2708920"/>
            <a:ext cx="3898776" cy="1143000"/>
          </a:xfrm>
        </p:spPr>
        <p:txBody>
          <a:bodyPr>
            <a:normAutofit/>
          </a:bodyPr>
          <a:lstStyle/>
          <a:p>
            <a:r>
              <a:rPr lang="fr-FR" altLang="zh-CN" sz="3200" smtClean="0"/>
              <a:t>Jean-Jacques Lequeu, </a:t>
            </a:r>
            <a:r>
              <a:rPr lang="fr-FR" altLang="zh-CN" sz="3200" i="1" smtClean="0"/>
              <a:t>Nonne</a:t>
            </a:r>
            <a:r>
              <a:rPr lang="fr-FR" altLang="zh-CN" sz="3200" smtClean="0"/>
              <a:t>, 1793 </a:t>
            </a:r>
            <a:endParaRPr lang="zh-CN" altLang="en-US" sz="320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99" y="0"/>
            <a:ext cx="5041957" cy="6923286"/>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107</a:t>
            </a:fld>
            <a:endParaRPr lang="zh-CN" altLang="en-US"/>
          </a:p>
        </p:txBody>
      </p:sp>
    </p:spTree>
    <p:extLst>
      <p:ext uri="{BB962C8B-B14F-4D97-AF65-F5344CB8AC3E}">
        <p14:creationId xmlns:p14="http://schemas.microsoft.com/office/powerpoint/2010/main" val="38739784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95736" y="44624"/>
            <a:ext cx="4560506" cy="6840760"/>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108</a:t>
            </a:fld>
            <a:endParaRPr lang="zh-CN" altLang="en-US"/>
          </a:p>
        </p:txBody>
      </p:sp>
    </p:spTree>
    <p:extLst>
      <p:ext uri="{BB962C8B-B14F-4D97-AF65-F5344CB8AC3E}">
        <p14:creationId xmlns:p14="http://schemas.microsoft.com/office/powerpoint/2010/main" val="70756935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109</a:t>
            </a:fld>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785" y="-58982"/>
            <a:ext cx="3000375"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36" y="3741587"/>
            <a:ext cx="9021968" cy="3143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860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9C2BDC9-016A-41D1-BFAE-DE88F8B94762}" type="slidenum">
              <a:rPr lang="zh-CN" altLang="en-US" smtClean="0"/>
              <a:t>11</a:t>
            </a:fld>
            <a:endParaRPr lang="zh-CN" altLang="en-US"/>
          </a:p>
        </p:txBody>
      </p:sp>
      <p:pic>
        <p:nvPicPr>
          <p:cNvPr id="6" name="内容占位符 5"/>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2195736" y="0"/>
            <a:ext cx="4892729" cy="6858000"/>
          </a:xfrm>
        </p:spPr>
      </p:pic>
    </p:spTree>
    <p:extLst>
      <p:ext uri="{BB962C8B-B14F-4D97-AF65-F5344CB8AC3E}">
        <p14:creationId xmlns:p14="http://schemas.microsoft.com/office/powerpoint/2010/main" val="33401267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110</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7228"/>
            <a:ext cx="3811900" cy="6622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628800"/>
            <a:ext cx="4065179"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8170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111</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6" y="914310"/>
            <a:ext cx="8831102" cy="510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36628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fr-FR" altLang="zh-CN" smtClean="0"/>
              <a:t>La naissance du musée public</a:t>
            </a:r>
            <a:endParaRPr lang="zh-CN" altLang="en-US"/>
          </a:p>
        </p:txBody>
      </p:sp>
      <p:sp>
        <p:nvSpPr>
          <p:cNvPr id="3" name="内容占位符 2"/>
          <p:cNvSpPr>
            <a:spLocks noGrp="1"/>
          </p:cNvSpPr>
          <p:nvPr>
            <p:ph idx="1"/>
          </p:nvPr>
        </p:nvSpPr>
        <p:spPr/>
        <p:txBody>
          <a:bodyPr/>
          <a:lstStyle/>
          <a:p>
            <a:pPr marL="0" indent="0" algn="ctr">
              <a:buNone/>
            </a:pPr>
            <a:r>
              <a:rPr lang="fr-FR" altLang="zh-CN" smtClean="0"/>
              <a:t>L’accès du grand public à l’art</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112</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728635"/>
            <a:ext cx="8928992" cy="2082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403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2286000"/>
            <a:ext cx="8229600" cy="1935088"/>
          </a:xfrm>
        </p:spPr>
        <p:txBody>
          <a:bodyPr>
            <a:normAutofit/>
          </a:bodyPr>
          <a:lstStyle/>
          <a:p>
            <a:r>
              <a:rPr lang="fr-FR" altLang="zh-CN" b="1">
                <a:solidFill>
                  <a:schemeClr val="accent6"/>
                </a:solidFill>
              </a:rPr>
              <a:t>19</a:t>
            </a:r>
            <a:r>
              <a:rPr lang="fr-FR" altLang="zh-CN" b="1" baseline="30000">
                <a:solidFill>
                  <a:schemeClr val="accent6"/>
                </a:solidFill>
              </a:rPr>
              <a:t>e</a:t>
            </a:r>
            <a:r>
              <a:rPr lang="fr-FR" altLang="zh-CN" b="1">
                <a:solidFill>
                  <a:schemeClr val="accent6"/>
                </a:solidFill>
              </a:rPr>
              <a:t> siècle</a:t>
            </a:r>
            <a:r>
              <a:rPr lang="fr-FR" altLang="zh-CN"/>
              <a:t> : </a:t>
            </a:r>
            <a:r>
              <a:rPr lang="fr-FR" altLang="zh-CN" smtClean="0"/>
              <a:t/>
            </a:r>
            <a:br>
              <a:rPr lang="fr-FR" altLang="zh-CN" smtClean="0"/>
            </a:br>
            <a:r>
              <a:rPr lang="fr-FR" altLang="zh-CN" smtClean="0"/>
              <a:t>richesse </a:t>
            </a:r>
            <a:r>
              <a:rPr lang="fr-FR" altLang="zh-CN"/>
              <a:t>et </a:t>
            </a:r>
            <a:r>
              <a:rPr lang="fr-FR" altLang="zh-CN" smtClean="0"/>
              <a:t>variété</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113</a:t>
            </a:fld>
            <a:endParaRPr lang="zh-CN" altLang="en-US"/>
          </a:p>
        </p:txBody>
      </p:sp>
    </p:spTree>
    <p:extLst>
      <p:ext uri="{BB962C8B-B14F-4D97-AF65-F5344CB8AC3E}">
        <p14:creationId xmlns:p14="http://schemas.microsoft.com/office/powerpoint/2010/main" val="15951259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27384"/>
            <a:ext cx="8229600" cy="1143000"/>
          </a:xfrm>
        </p:spPr>
        <p:txBody>
          <a:bodyPr/>
          <a:lstStyle/>
          <a:p>
            <a:r>
              <a:rPr lang="fr-FR" altLang="zh-CN" smtClean="0"/>
              <a:t>Style haussmannien (Paris)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156141"/>
            <a:ext cx="6566640" cy="5701859"/>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114</a:t>
            </a:fld>
            <a:endParaRPr lang="zh-CN" altLang="en-US"/>
          </a:p>
        </p:txBody>
      </p:sp>
    </p:spTree>
    <p:extLst>
      <p:ext uri="{BB962C8B-B14F-4D97-AF65-F5344CB8AC3E}">
        <p14:creationId xmlns:p14="http://schemas.microsoft.com/office/powerpoint/2010/main" val="399888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66067"/>
            <a:ext cx="8120988" cy="6009531"/>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115</a:t>
            </a:fld>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72192"/>
            <a:ext cx="8028384" cy="637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28082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74638"/>
            <a:ext cx="8147248" cy="922114"/>
          </a:xfrm>
        </p:spPr>
        <p:txBody>
          <a:bodyPr/>
          <a:lstStyle/>
          <a:p>
            <a:r>
              <a:rPr lang="fr-FR" altLang="zh-CN" smtClean="0"/>
              <a:t>Petit Palais (fin du 19</a:t>
            </a:r>
            <a:r>
              <a:rPr lang="fr-FR" altLang="zh-CN" baseline="30000" smtClean="0"/>
              <a:t>e</a:t>
            </a:r>
            <a:r>
              <a:rPr lang="fr-FR" altLang="zh-CN" smtClean="0"/>
              <a:t> siècle)</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124744"/>
            <a:ext cx="6852242" cy="521744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116</a:t>
            </a:fld>
            <a:endParaRPr lang="zh-CN" altLang="en-US"/>
          </a:p>
        </p:txBody>
      </p:sp>
    </p:spTree>
    <p:extLst>
      <p:ext uri="{BB962C8B-B14F-4D97-AF65-F5344CB8AC3E}">
        <p14:creationId xmlns:p14="http://schemas.microsoft.com/office/powerpoint/2010/main" val="9248100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Opéra Garnier</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404752"/>
            <a:ext cx="8042563" cy="5408624"/>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117</a:t>
            </a:fld>
            <a:endParaRPr lang="zh-CN" altLang="en-US"/>
          </a:p>
        </p:txBody>
      </p:sp>
    </p:spTree>
    <p:extLst>
      <p:ext uri="{BB962C8B-B14F-4D97-AF65-F5344CB8AC3E}">
        <p14:creationId xmlns:p14="http://schemas.microsoft.com/office/powerpoint/2010/main" val="91976633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6056" y="1131240"/>
            <a:ext cx="3490809" cy="452596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118</a:t>
            </a:fld>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7707"/>
            <a:ext cx="4320480" cy="6773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44208" y="5877272"/>
            <a:ext cx="2520280" cy="523220"/>
          </a:xfrm>
          <a:prstGeom prst="rect">
            <a:avLst/>
          </a:prstGeom>
          <a:noFill/>
        </p:spPr>
        <p:txBody>
          <a:bodyPr wrap="square" rtlCol="0">
            <a:spAutoFit/>
          </a:bodyPr>
          <a:lstStyle/>
          <a:p>
            <a:r>
              <a:rPr lang="fr-FR" altLang="zh-CN" sz="2800" i="1" smtClean="0"/>
              <a:t>Penseur</a:t>
            </a:r>
            <a:endParaRPr lang="zh-CN" altLang="en-US" sz="2800" i="1"/>
          </a:p>
        </p:txBody>
      </p:sp>
    </p:spTree>
    <p:extLst>
      <p:ext uri="{BB962C8B-B14F-4D97-AF65-F5344CB8AC3E}">
        <p14:creationId xmlns:p14="http://schemas.microsoft.com/office/powerpoint/2010/main" val="410250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073824" y="2748061"/>
            <a:ext cx="2818656" cy="3561259"/>
          </a:xfrm>
        </p:spPr>
        <p:txBody>
          <a:bodyPr/>
          <a:lstStyle/>
          <a:p>
            <a:pPr marL="0" indent="0">
              <a:buNone/>
            </a:pPr>
            <a:r>
              <a:rPr lang="fr-FR" altLang="zh-CN" i="1" smtClean="0"/>
              <a:t>La pensée</a:t>
            </a:r>
          </a:p>
          <a:p>
            <a:pPr marL="0" indent="0">
              <a:buNone/>
            </a:pPr>
            <a:r>
              <a:rPr lang="fr-FR" altLang="zh-CN" smtClean="0"/>
              <a:t>1890</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119</a:t>
            </a:fld>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8" y="44624"/>
            <a:ext cx="4644008" cy="6811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4048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b="1">
              <a:solidFill>
                <a:schemeClr val="accent6"/>
              </a:solidFill>
            </a:endParaRPr>
          </a:p>
        </p:txBody>
      </p:sp>
      <p:sp>
        <p:nvSpPr>
          <p:cNvPr id="3" name="内容占位符 2"/>
          <p:cNvSpPr>
            <a:spLocks noGrp="1"/>
          </p:cNvSpPr>
          <p:nvPr>
            <p:ph idx="1"/>
          </p:nvPr>
        </p:nvSpPr>
        <p:spPr>
          <a:xfrm>
            <a:off x="107504" y="1556792"/>
            <a:ext cx="9036496" cy="4569371"/>
          </a:xfrm>
        </p:spPr>
        <p:txBody>
          <a:bodyPr/>
          <a:lstStyle/>
          <a:p>
            <a:r>
              <a:rPr lang="fr-FR" altLang="zh-CN"/>
              <a:t>Les donjons </a:t>
            </a:r>
            <a:r>
              <a:rPr lang="fr-FR" altLang="zh-CN" smtClean="0"/>
              <a:t>(châteaux forts)</a:t>
            </a:r>
          </a:p>
          <a:p>
            <a:pPr marL="0" indent="0">
              <a:buNone/>
            </a:pPr>
            <a:r>
              <a:rPr lang="fr-FR" altLang="zh-CN" smtClean="0"/>
              <a:t>                                                        architecture romane     </a:t>
            </a:r>
          </a:p>
          <a:p>
            <a:r>
              <a:rPr lang="fr-FR" altLang="zh-CN" smtClean="0"/>
              <a:t>Les églises et les abbayes</a:t>
            </a:r>
          </a:p>
          <a:p>
            <a:pPr marL="0" indent="0">
              <a:buNone/>
            </a:pPr>
            <a:r>
              <a:rPr lang="fr-FR" altLang="zh-CN" smtClean="0"/>
              <a:t>                                                        architecture gothique</a:t>
            </a:r>
          </a:p>
        </p:txBody>
      </p:sp>
      <p:sp>
        <p:nvSpPr>
          <p:cNvPr id="4" name="灯片编号占位符 3"/>
          <p:cNvSpPr>
            <a:spLocks noGrp="1"/>
          </p:cNvSpPr>
          <p:nvPr>
            <p:ph type="sldNum" sz="quarter" idx="12"/>
          </p:nvPr>
        </p:nvSpPr>
        <p:spPr/>
        <p:txBody>
          <a:bodyPr/>
          <a:lstStyle/>
          <a:p>
            <a:fld id="{FAA457E4-B624-4532-B704-58963F85D919}" type="slidenum">
              <a:rPr lang="zh-CN" altLang="en-US" smtClean="0"/>
              <a:t>12</a:t>
            </a:fld>
            <a:endParaRPr lang="zh-CN" altLang="en-US"/>
          </a:p>
        </p:txBody>
      </p:sp>
      <p:sp>
        <p:nvSpPr>
          <p:cNvPr id="5" name="左大括号 4"/>
          <p:cNvSpPr/>
          <p:nvPr/>
        </p:nvSpPr>
        <p:spPr>
          <a:xfrm>
            <a:off x="4716016" y="2492896"/>
            <a:ext cx="576064" cy="10801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9813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120</a:t>
            </a:fld>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5361"/>
            <a:ext cx="4656611" cy="6199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71400"/>
            <a:ext cx="6743700"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609020"/>
            <a:ext cx="3334063"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574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6136" y="2780928"/>
            <a:ext cx="2962672" cy="1143000"/>
          </a:xfrm>
        </p:spPr>
        <p:txBody>
          <a:bodyPr>
            <a:normAutofit fontScale="90000"/>
          </a:bodyPr>
          <a:lstStyle/>
          <a:p>
            <a:r>
              <a:rPr lang="fr-FR" altLang="zh-CN" i="1" smtClean="0"/>
              <a:t>La Valse</a:t>
            </a:r>
            <a:r>
              <a:rPr lang="fr-FR" altLang="zh-CN" smtClean="0"/>
              <a:t/>
            </a:r>
            <a:br>
              <a:rPr lang="fr-FR" altLang="zh-CN" smtClean="0"/>
            </a:br>
            <a:r>
              <a:rPr lang="fr-FR" altLang="zh-CN" smtClean="0"/>
              <a:t>1905</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0"/>
            <a:ext cx="4608512" cy="6866912"/>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121</a:t>
            </a:fld>
            <a:endParaRPr lang="zh-CN" altLang="en-US"/>
          </a:p>
        </p:txBody>
      </p:sp>
    </p:spTree>
    <p:extLst>
      <p:ext uri="{BB962C8B-B14F-4D97-AF65-F5344CB8AC3E}">
        <p14:creationId xmlns:p14="http://schemas.microsoft.com/office/powerpoint/2010/main" val="764452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67744" y="79606"/>
            <a:ext cx="4724343" cy="6805778"/>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122</a:t>
            </a:fld>
            <a:endParaRPr lang="zh-CN" altLang="en-US"/>
          </a:p>
        </p:txBody>
      </p:sp>
    </p:spTree>
    <p:extLst>
      <p:ext uri="{BB962C8B-B14F-4D97-AF65-F5344CB8AC3E}">
        <p14:creationId xmlns:p14="http://schemas.microsoft.com/office/powerpoint/2010/main" val="61463383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123</a:t>
            </a:fld>
            <a:endParaRPr lang="zh-CN" altLang="en-US"/>
          </a:p>
        </p:txBody>
      </p:sp>
      <p:sp>
        <p:nvSpPr>
          <p:cNvPr id="5" name="等腰三角形 4"/>
          <p:cNvSpPr/>
          <p:nvPr/>
        </p:nvSpPr>
        <p:spPr>
          <a:xfrm>
            <a:off x="1403648" y="1412776"/>
            <a:ext cx="6264696" cy="12961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Litt</a:t>
            </a:r>
            <a:r>
              <a:rPr lang="fr-FR" altLang="zh-CN" sz="2400" b="1" smtClean="0"/>
              <a:t>érature  française du XIXe siècle</a:t>
            </a:r>
            <a:endParaRPr lang="zh-CN" altLang="en-US" sz="2400" b="1"/>
          </a:p>
        </p:txBody>
      </p:sp>
      <p:sp>
        <p:nvSpPr>
          <p:cNvPr id="6" name="矩形 5"/>
          <p:cNvSpPr/>
          <p:nvPr/>
        </p:nvSpPr>
        <p:spPr>
          <a:xfrm>
            <a:off x="1403648" y="2708920"/>
            <a:ext cx="1512168" cy="230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2400" b="1" smtClean="0"/>
              <a:t>Poésie</a:t>
            </a:r>
            <a:endParaRPr lang="zh-CN" altLang="en-US" sz="2400" b="1"/>
          </a:p>
        </p:txBody>
      </p:sp>
      <p:sp>
        <p:nvSpPr>
          <p:cNvPr id="7" name="矩形 6"/>
          <p:cNvSpPr/>
          <p:nvPr/>
        </p:nvSpPr>
        <p:spPr>
          <a:xfrm>
            <a:off x="6163794" y="2708920"/>
            <a:ext cx="1512168" cy="230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2400" b="1" smtClean="0"/>
              <a:t>Roman</a:t>
            </a:r>
            <a:endParaRPr lang="zh-CN" altLang="en-US" sz="2400" b="1"/>
          </a:p>
        </p:txBody>
      </p:sp>
    </p:spTree>
    <p:extLst>
      <p:ext uri="{BB962C8B-B14F-4D97-AF65-F5344CB8AC3E}">
        <p14:creationId xmlns:p14="http://schemas.microsoft.com/office/powerpoint/2010/main" val="165491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354162"/>
          </a:xfrm>
        </p:spPr>
        <p:txBody>
          <a:bodyPr>
            <a:normAutofit fontScale="90000"/>
          </a:bodyPr>
          <a:lstStyle/>
          <a:p>
            <a:r>
              <a:rPr lang="fr-FR" altLang="zh-CN"/>
              <a:t>Les échos dans les </a:t>
            </a:r>
            <a:r>
              <a:rPr lang="fr-FR" altLang="zh-CN" smtClean="0"/>
              <a:t>arts</a:t>
            </a:r>
            <a:br>
              <a:rPr lang="fr-FR" altLang="zh-CN" smtClean="0"/>
            </a:br>
            <a:r>
              <a:rPr lang="fr-FR" altLang="zh-CN" smtClean="0"/>
              <a:t>La mobilité dans les pays européens</a:t>
            </a:r>
            <a:endParaRPr lang="zh-CN" altLang="en-US"/>
          </a:p>
        </p:txBody>
      </p:sp>
      <p:sp>
        <p:nvSpPr>
          <p:cNvPr id="3" name="内容占位符 2"/>
          <p:cNvSpPr>
            <a:spLocks noGrp="1"/>
          </p:cNvSpPr>
          <p:nvPr>
            <p:ph idx="1"/>
          </p:nvPr>
        </p:nvSpPr>
        <p:spPr>
          <a:xfrm>
            <a:off x="0" y="1844824"/>
            <a:ext cx="9396536" cy="4536504"/>
          </a:xfrm>
        </p:spPr>
        <p:txBody>
          <a:bodyPr/>
          <a:lstStyle/>
          <a:p>
            <a:pPr marL="0" indent="0">
              <a:buNone/>
            </a:pPr>
            <a:r>
              <a:rPr lang="fr-FR" altLang="zh-CN" smtClean="0"/>
              <a:t>Le romantisme</a:t>
            </a:r>
          </a:p>
          <a:p>
            <a:pPr marL="0" indent="0">
              <a:buNone/>
            </a:pPr>
            <a:r>
              <a:rPr lang="fr-FR" altLang="zh-CN" smtClean="0"/>
              <a:t>         Littérature: Victor Hugo, </a:t>
            </a:r>
            <a:r>
              <a:rPr lang="fr-FR" altLang="zh-CN" i="1" smtClean="0"/>
              <a:t>Notre-Dame-de-Pari</a:t>
            </a:r>
            <a:r>
              <a:rPr lang="fr-FR" altLang="zh-CN" smtClean="0"/>
              <a:t>s</a:t>
            </a:r>
          </a:p>
          <a:p>
            <a:pPr marL="0" indent="0">
              <a:buNone/>
            </a:pPr>
            <a:r>
              <a:rPr lang="fr-FR" altLang="zh-CN" smtClean="0"/>
              <a:t>         Musique: Bizet, </a:t>
            </a:r>
            <a:r>
              <a:rPr lang="fr-FR" altLang="zh-CN" i="1" smtClean="0"/>
              <a:t>Carmen     </a:t>
            </a:r>
            <a:r>
              <a:rPr lang="fr-FR" altLang="zh-CN" b="1" smtClean="0">
                <a:solidFill>
                  <a:schemeClr val="accent6"/>
                </a:solidFill>
              </a:rPr>
              <a:t>Vidéo</a:t>
            </a:r>
          </a:p>
          <a:p>
            <a:pPr marL="0" indent="0">
              <a:buNone/>
            </a:pPr>
            <a:r>
              <a:rPr lang="fr-FR" altLang="zh-CN" smtClean="0"/>
              <a:t>         Peinture: Géricault, Delacroix</a:t>
            </a:r>
          </a:p>
          <a:p>
            <a:pPr marL="0" indent="0">
              <a:buNone/>
            </a:pPr>
            <a:r>
              <a:rPr lang="fr-FR" altLang="zh-CN" smtClean="0"/>
              <a:t>Le réalisme et le naturalisme</a:t>
            </a:r>
          </a:p>
          <a:p>
            <a:pPr marL="0" indent="0">
              <a:buNone/>
            </a:pPr>
            <a:r>
              <a:rPr lang="fr-FR" altLang="zh-CN"/>
              <a:t> </a:t>
            </a:r>
            <a:r>
              <a:rPr lang="fr-FR" altLang="zh-CN" smtClean="0"/>
              <a:t>       Littérature: Balzac, Flaubert, Zola, frères Goncourt</a:t>
            </a:r>
          </a:p>
          <a:p>
            <a:pPr marL="0" indent="0">
              <a:buNone/>
            </a:pPr>
            <a:r>
              <a:rPr lang="fr-FR" altLang="zh-CN"/>
              <a:t> </a:t>
            </a:r>
            <a:r>
              <a:rPr lang="fr-FR" altLang="zh-CN" smtClean="0"/>
              <a:t>       Peinture: Courbet</a:t>
            </a:r>
          </a:p>
          <a:p>
            <a:pPr marL="0" indent="0">
              <a:buNone/>
            </a:pP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124</a:t>
            </a:fld>
            <a:endParaRPr lang="zh-CN" altLang="en-US"/>
          </a:p>
        </p:txBody>
      </p:sp>
    </p:spTree>
    <p:extLst>
      <p:ext uri="{BB962C8B-B14F-4D97-AF65-F5344CB8AC3E}">
        <p14:creationId xmlns:p14="http://schemas.microsoft.com/office/powerpoint/2010/main" val="164705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772" y="85778"/>
            <a:ext cx="8274692" cy="5647478"/>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125</a:t>
            </a:fld>
            <a:endParaRPr lang="zh-CN" alt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17232"/>
            <a:ext cx="2411760" cy="1238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242904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0"/>
            <a:ext cx="8229600" cy="936104"/>
          </a:xfrm>
        </p:spPr>
        <p:txBody>
          <a:bodyPr>
            <a:normAutofit/>
          </a:bodyPr>
          <a:lstStyle/>
          <a:p>
            <a:r>
              <a:rPr lang="fr-FR" altLang="zh-CN" sz="3200" smtClean="0"/>
              <a:t>1830</a:t>
            </a:r>
            <a:endParaRPr lang="zh-CN" altLang="en-US" sz="320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955374"/>
            <a:ext cx="6964350" cy="5510761"/>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126</a:t>
            </a:fld>
            <a:endParaRPr lang="zh-CN" alt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4" y="0"/>
            <a:ext cx="3130577"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483454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i="1" smtClean="0"/>
              <a:t>Les casseurs de pierres</a:t>
            </a:r>
            <a:r>
              <a:rPr lang="fr-FR" altLang="zh-CN" smtClean="0"/>
              <a:t>, Courbet, 1849</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1340768"/>
            <a:ext cx="7704856" cy="4671069"/>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127</a:t>
            </a:fld>
            <a:endParaRPr lang="zh-CN" altLang="en-US"/>
          </a:p>
        </p:txBody>
      </p:sp>
    </p:spTree>
    <p:extLst>
      <p:ext uri="{BB962C8B-B14F-4D97-AF65-F5344CB8AC3E}">
        <p14:creationId xmlns:p14="http://schemas.microsoft.com/office/powerpoint/2010/main" val="367032482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128</a:t>
            </a:fld>
            <a:endParaRPr lang="zh-CN" altLang="en-US"/>
          </a:p>
        </p:txBody>
      </p:sp>
      <p:sp>
        <p:nvSpPr>
          <p:cNvPr id="5" name="标题 1"/>
          <p:cNvSpPr>
            <a:spLocks noGrp="1"/>
          </p:cNvSpPr>
          <p:nvPr>
            <p:ph idx="1"/>
          </p:nvPr>
        </p:nvSpPr>
        <p:spPr>
          <a:xfrm>
            <a:off x="3563888" y="2420888"/>
            <a:ext cx="5122912" cy="3705275"/>
          </a:xfrm>
        </p:spPr>
        <p:txBody>
          <a:bodyPr>
            <a:normAutofit fontScale="97500"/>
          </a:bodyPr>
          <a:lstStyle/>
          <a:p>
            <a:pPr marL="0" indent="0">
              <a:buNone/>
            </a:pPr>
            <a:r>
              <a:rPr lang="fr-FR" altLang="zh-CN" smtClean="0"/>
              <a:t>Art académique</a:t>
            </a:r>
          </a:p>
          <a:p>
            <a:pPr marL="0" indent="0">
              <a:buNone/>
            </a:pPr>
            <a:r>
              <a:rPr lang="fr-FR" altLang="zh-CN" smtClean="0"/>
              <a:t>           VS</a:t>
            </a:r>
          </a:p>
          <a:p>
            <a:pPr marL="0" indent="0">
              <a:buNone/>
            </a:pPr>
            <a:r>
              <a:rPr lang="fr-FR" altLang="zh-CN" smtClean="0"/>
              <a:t>Art libre</a:t>
            </a:r>
            <a:endParaRPr lang="zh-CN" altLang="en-US"/>
          </a:p>
        </p:txBody>
      </p:sp>
    </p:spTree>
    <p:extLst>
      <p:ext uri="{BB962C8B-B14F-4D97-AF65-F5344CB8AC3E}">
        <p14:creationId xmlns:p14="http://schemas.microsoft.com/office/powerpoint/2010/main" val="292189440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5856" y="-27384"/>
            <a:ext cx="5458973" cy="6840849"/>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129</a:t>
            </a:fld>
            <a:endParaRPr lang="zh-CN" altLang="en-US"/>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 y="2780928"/>
            <a:ext cx="3110824" cy="1412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5"/>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6006181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20" y="274638"/>
            <a:ext cx="9155360" cy="1426170"/>
          </a:xfrm>
        </p:spPr>
        <p:txBody>
          <a:bodyPr>
            <a:normAutofit fontScale="90000"/>
          </a:bodyPr>
          <a:lstStyle/>
          <a:p>
            <a:r>
              <a:rPr lang="fr-FR" altLang="zh-CN" smtClean="0"/>
              <a:t>Donjon de Pons </a:t>
            </a:r>
            <a:br>
              <a:rPr lang="fr-FR" altLang="zh-CN" smtClean="0"/>
            </a:br>
            <a:r>
              <a:rPr lang="fr-FR" altLang="zh-CN" smtClean="0"/>
              <a:t>(12</a:t>
            </a:r>
            <a:r>
              <a:rPr lang="fr-FR" altLang="zh-CN" baseline="30000" smtClean="0"/>
              <a:t>e</a:t>
            </a:r>
            <a:r>
              <a:rPr lang="fr-FR" altLang="zh-CN" smtClean="0"/>
              <a:t>, Nouvelle Aquitaine</a:t>
            </a:r>
            <a:r>
              <a:rPr lang="fr-FR" altLang="zh-CN" smtClean="0"/>
              <a:t>)</a:t>
            </a:r>
            <a:br>
              <a:rPr lang="fr-FR" altLang="zh-CN" smtClean="0"/>
            </a:br>
            <a:r>
              <a:rPr lang="fr-FR" altLang="zh-CN" smtClean="0"/>
              <a:t>la </a:t>
            </a:r>
            <a:r>
              <a:rPr lang="fr-FR" altLang="zh-CN" smtClean="0"/>
              <a:t>citadelle, la forteresse</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857374"/>
            <a:ext cx="6408712" cy="4883994"/>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13</a:t>
            </a:fld>
            <a:endParaRPr lang="zh-CN" altLang="en-US"/>
          </a:p>
        </p:txBody>
      </p:sp>
    </p:spTree>
    <p:extLst>
      <p:ext uri="{BB962C8B-B14F-4D97-AF65-F5344CB8AC3E}">
        <p14:creationId xmlns:p14="http://schemas.microsoft.com/office/powerpoint/2010/main" val="56810063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Bouguereau</a:t>
            </a:r>
            <a:br>
              <a:rPr lang="fr-FR" altLang="zh-CN" smtClean="0"/>
            </a:br>
            <a:r>
              <a:rPr lang="fr-FR" altLang="zh-CN" smtClean="0"/>
              <a:t>1881-1883</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52" y="1700808"/>
            <a:ext cx="9067199" cy="4486374"/>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130</a:t>
            </a:fld>
            <a:endParaRPr lang="zh-CN" altLang="en-US"/>
          </a:p>
        </p:txBody>
      </p:sp>
    </p:spTree>
    <p:extLst>
      <p:ext uri="{BB962C8B-B14F-4D97-AF65-F5344CB8AC3E}">
        <p14:creationId xmlns:p14="http://schemas.microsoft.com/office/powerpoint/2010/main" val="281475383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636912"/>
            <a:ext cx="2746648" cy="1143000"/>
          </a:xfrm>
        </p:spPr>
        <p:txBody>
          <a:bodyPr>
            <a:normAutofit fontScale="90000"/>
          </a:bodyPr>
          <a:lstStyle/>
          <a:p>
            <a:r>
              <a:rPr lang="fr-FR" altLang="zh-CN" smtClean="0"/>
              <a:t>Ingres</a:t>
            </a:r>
            <a:br>
              <a:rPr lang="fr-FR" altLang="zh-CN" smtClean="0"/>
            </a:br>
            <a:r>
              <a:rPr lang="fr-FR" altLang="zh-CN" i="1" smtClean="0"/>
              <a:t>La Source </a:t>
            </a:r>
            <a:r>
              <a:rPr lang="fr-FR" altLang="zh-CN" smtClean="0"/>
              <a:t>(1856)</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1920" y="-5813"/>
            <a:ext cx="3437635" cy="686381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131</a:t>
            </a:fld>
            <a:endParaRPr lang="zh-CN" altLang="en-US"/>
          </a:p>
        </p:txBody>
      </p:sp>
    </p:spTree>
    <p:extLst>
      <p:ext uri="{BB962C8B-B14F-4D97-AF65-F5344CB8AC3E}">
        <p14:creationId xmlns:p14="http://schemas.microsoft.com/office/powerpoint/2010/main" val="339984147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20"/>
            <a:ext cx="8229600" cy="5688632"/>
          </a:xfrm>
        </p:spPr>
        <p:txBody>
          <a:bodyPr>
            <a:normAutofit lnSpcReduction="10000"/>
          </a:bodyPr>
          <a:lstStyle/>
          <a:p>
            <a:pPr marL="0" indent="0">
              <a:buNone/>
            </a:pPr>
            <a:r>
              <a:rPr lang="fr-FR" altLang="zh-CN"/>
              <a:t>Le symbolisme</a:t>
            </a:r>
          </a:p>
          <a:p>
            <a:pPr marL="0" indent="0">
              <a:buNone/>
            </a:pPr>
            <a:r>
              <a:rPr lang="fr-FR" altLang="zh-CN"/>
              <a:t>          Littérature: </a:t>
            </a:r>
            <a:r>
              <a:rPr lang="fr-FR" altLang="zh-CN" smtClean="0"/>
              <a:t>Baudelaire, Rimbaud</a:t>
            </a:r>
          </a:p>
          <a:p>
            <a:pPr marL="0" indent="0">
              <a:buNone/>
            </a:pPr>
            <a:r>
              <a:rPr lang="fr-FR" altLang="zh-CN"/>
              <a:t> </a:t>
            </a:r>
            <a:r>
              <a:rPr lang="fr-FR" altLang="zh-CN" smtClean="0"/>
              <a:t>         Peinture: Moreau</a:t>
            </a:r>
          </a:p>
          <a:p>
            <a:pPr marL="0" indent="0">
              <a:buNone/>
            </a:pPr>
            <a:endParaRPr lang="fr-FR" altLang="zh-CN" smtClean="0"/>
          </a:p>
          <a:p>
            <a:pPr marL="0" indent="0">
              <a:buNone/>
            </a:pPr>
            <a:r>
              <a:rPr lang="fr-FR" altLang="zh-CN" b="1" smtClean="0"/>
              <a:t>L’art moderne</a:t>
            </a:r>
          </a:p>
          <a:p>
            <a:pPr marL="0" indent="0">
              <a:buNone/>
            </a:pPr>
            <a:endParaRPr lang="fr-FR" altLang="zh-CN" b="1" smtClean="0"/>
          </a:p>
          <a:p>
            <a:pPr marL="0" indent="0">
              <a:buNone/>
            </a:pPr>
            <a:r>
              <a:rPr lang="fr-FR" altLang="zh-CN" smtClean="0"/>
              <a:t>L’impressionnisme</a:t>
            </a:r>
          </a:p>
          <a:p>
            <a:pPr marL="0" indent="0">
              <a:buNone/>
            </a:pPr>
            <a:r>
              <a:rPr lang="fr-FR" altLang="zh-CN" smtClean="0"/>
              <a:t>          Littérature: Verlaine, Proust</a:t>
            </a:r>
          </a:p>
          <a:p>
            <a:pPr marL="0" indent="0">
              <a:buNone/>
            </a:pPr>
            <a:r>
              <a:rPr lang="fr-FR" altLang="zh-CN" smtClean="0"/>
              <a:t>          Musique: Debussy           </a:t>
            </a:r>
          </a:p>
          <a:p>
            <a:pPr marL="0" indent="0">
              <a:buNone/>
            </a:pPr>
            <a:r>
              <a:rPr lang="fr-FR" altLang="zh-CN" smtClean="0"/>
              <a:t>          Peinture</a:t>
            </a:r>
            <a:r>
              <a:rPr lang="fr-FR" altLang="zh-CN"/>
              <a:t>: Renoir, </a:t>
            </a:r>
            <a:r>
              <a:rPr lang="fr-FR" altLang="zh-CN" smtClean="0"/>
              <a:t>Monet, Manet, Degas...</a:t>
            </a:r>
            <a:endParaRPr lang="fr-FR" altLang="zh-CN"/>
          </a:p>
          <a:p>
            <a:pPr marL="0" indent="0">
              <a:buNone/>
            </a:pPr>
            <a:endParaRPr lang="fr-FR" altLang="zh-CN" smtClean="0"/>
          </a:p>
          <a:p>
            <a:pPr marL="0" indent="0">
              <a:buNone/>
            </a:pPr>
            <a:endParaRPr lang="fr-FR" altLang="zh-CN"/>
          </a:p>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132</a:t>
            </a:fld>
            <a:endParaRPr lang="zh-CN" altLang="en-US"/>
          </a:p>
        </p:txBody>
      </p:sp>
    </p:spTree>
    <p:extLst>
      <p:ext uri="{BB962C8B-B14F-4D97-AF65-F5344CB8AC3E}">
        <p14:creationId xmlns:p14="http://schemas.microsoft.com/office/powerpoint/2010/main" val="284731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133</a:t>
            </a:fld>
            <a:endParaRPr lang="zh-CN" altLang="en-US"/>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83862"/>
            <a:ext cx="4543003" cy="6365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CLAUDE DEBUSSY  CLAIR DE LUN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31812" y="4237856"/>
            <a:ext cx="609600" cy="609600"/>
          </a:xfrm>
          <a:prstGeom prst="rect">
            <a:avLst/>
          </a:prstGeom>
        </p:spPr>
      </p:pic>
    </p:spTree>
    <p:extLst>
      <p:ext uri="{BB962C8B-B14F-4D97-AF65-F5344CB8AC3E}">
        <p14:creationId xmlns:p14="http://schemas.microsoft.com/office/powerpoint/2010/main" val="26163090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2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0" y="274638"/>
            <a:ext cx="5554960" cy="1143000"/>
          </a:xfrm>
        </p:spPr>
        <p:txBody>
          <a:bodyPr/>
          <a:lstStyle/>
          <a:p>
            <a:r>
              <a:rPr lang="fr-FR" altLang="zh-CN" smtClean="0"/>
              <a:t>Charles Baudelaire</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1" y="0"/>
            <a:ext cx="3219450" cy="4286250"/>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134</a:t>
            </a:fld>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1470089"/>
            <a:ext cx="3182812" cy="4293096"/>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4414" y="3212976"/>
            <a:ext cx="2887147" cy="3645024"/>
          </a:xfrm>
          <a:prstGeom prst="rect">
            <a:avLst/>
          </a:prstGeom>
        </p:spPr>
      </p:pic>
      <p:sp>
        <p:nvSpPr>
          <p:cNvPr id="3" name="TextBox 2"/>
          <p:cNvSpPr txBox="1"/>
          <p:nvPr/>
        </p:nvSpPr>
        <p:spPr>
          <a:xfrm>
            <a:off x="6732240" y="2708920"/>
            <a:ext cx="2376264" cy="461665"/>
          </a:xfrm>
          <a:prstGeom prst="rect">
            <a:avLst/>
          </a:prstGeom>
          <a:noFill/>
        </p:spPr>
        <p:txBody>
          <a:bodyPr wrap="square" rtlCol="0">
            <a:spAutoFit/>
          </a:bodyPr>
          <a:lstStyle/>
          <a:p>
            <a:r>
              <a:rPr lang="fr-FR" altLang="zh-CN" sz="2400" b="1" smtClean="0"/>
              <a:t>Photo par Nadar</a:t>
            </a:r>
            <a:endParaRPr lang="zh-CN" altLang="en-US" sz="2400" b="1"/>
          </a:p>
        </p:txBody>
      </p:sp>
    </p:spTree>
    <p:extLst>
      <p:ext uri="{BB962C8B-B14F-4D97-AF65-F5344CB8AC3E}">
        <p14:creationId xmlns:p14="http://schemas.microsoft.com/office/powerpoint/2010/main" val="199306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660232" y="3422172"/>
            <a:ext cx="1882552" cy="608931"/>
          </a:xfrm>
        </p:spPr>
        <p:txBody>
          <a:bodyPr/>
          <a:lstStyle/>
          <a:p>
            <a:pPr marL="0" indent="0">
              <a:buNone/>
            </a:pPr>
            <a:r>
              <a:rPr lang="fr-FR" altLang="zh-CN" smtClean="0"/>
              <a:t>1786</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135</a:t>
            </a:fld>
            <a:endParaRPr lang="zh-CN" alt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536" y="3063906"/>
            <a:ext cx="4345268" cy="291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0" y="-9195"/>
            <a:ext cx="4911656" cy="6858000"/>
          </a:xfrm>
          <a:prstGeom prst="rect">
            <a:avLst/>
          </a:prstGeom>
        </p:spPr>
      </p:pic>
    </p:spTree>
    <p:extLst>
      <p:ext uri="{BB962C8B-B14F-4D97-AF65-F5344CB8AC3E}">
        <p14:creationId xmlns:p14="http://schemas.microsoft.com/office/powerpoint/2010/main" val="313624735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136</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6551"/>
            <a:ext cx="4267593" cy="5638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106" y="0"/>
            <a:ext cx="8047894"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922315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145435"/>
          </a:xfrm>
        </p:spPr>
        <p:txBody>
          <a:bodyPr/>
          <a:lstStyle/>
          <a:p>
            <a:pPr marL="0" indent="0">
              <a:buNone/>
            </a:pPr>
            <a:r>
              <a:rPr lang="fr-FR" altLang="zh-CN" smtClean="0"/>
              <a:t>Comment classer? </a:t>
            </a:r>
            <a:endParaRPr lang="fr-FR" altLang="zh-CN"/>
          </a:p>
          <a:p>
            <a:pPr marL="0" indent="0">
              <a:buNone/>
            </a:pPr>
            <a:r>
              <a:rPr lang="fr-FR" altLang="zh-CN" smtClean="0"/>
              <a:t>Van Gogh</a:t>
            </a:r>
          </a:p>
          <a:p>
            <a:pPr marL="0" indent="0">
              <a:buNone/>
            </a:pPr>
            <a:r>
              <a:rPr lang="fr-FR" altLang="zh-CN" smtClean="0"/>
              <a:t>Paul Gauguin</a:t>
            </a:r>
          </a:p>
          <a:p>
            <a:pPr marL="0" indent="0">
              <a:buNone/>
            </a:pPr>
            <a:r>
              <a:rPr lang="fr-FR" altLang="zh-CN" smtClean="0"/>
              <a:t>                        </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137</a:t>
            </a:fld>
            <a:endParaRPr lang="zh-CN" altLang="en-US"/>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104" y="3789040"/>
            <a:ext cx="6570730"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990" y="4437112"/>
            <a:ext cx="3598959" cy="1685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925956" y="3013501"/>
            <a:ext cx="3380028" cy="461665"/>
          </a:xfrm>
          <a:prstGeom prst="rect">
            <a:avLst/>
          </a:prstGeom>
        </p:spPr>
        <p:txBody>
          <a:bodyPr wrap="square">
            <a:spAutoFit/>
          </a:bodyPr>
          <a:lstStyle/>
          <a:p>
            <a:r>
              <a:rPr lang="fr-FR" altLang="zh-CN" sz="2400"/>
              <a:t>le post-impressionnisme?</a:t>
            </a:r>
          </a:p>
        </p:txBody>
      </p:sp>
    </p:spTree>
    <p:extLst>
      <p:ext uri="{BB962C8B-B14F-4D97-AF65-F5344CB8AC3E}">
        <p14:creationId xmlns:p14="http://schemas.microsoft.com/office/powerpoint/2010/main" val="363544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4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138</a:t>
            </a:fld>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12776"/>
            <a:ext cx="7832509" cy="4403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87579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139</a:t>
            </a:fld>
            <a:endParaRPr lang="zh-CN" alt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814388"/>
            <a:ext cx="906780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8515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Château de Falaise </a:t>
            </a:r>
            <a:br>
              <a:rPr lang="fr-FR" altLang="zh-CN" smtClean="0"/>
            </a:br>
            <a:r>
              <a:rPr lang="fr-FR" altLang="zh-CN" smtClean="0"/>
              <a:t>(12</a:t>
            </a:r>
            <a:r>
              <a:rPr lang="fr-FR" altLang="zh-CN" baseline="30000" smtClean="0"/>
              <a:t>e</a:t>
            </a:r>
            <a:r>
              <a:rPr lang="fr-FR" altLang="zh-CN" smtClean="0"/>
              <a:t>-15</a:t>
            </a:r>
            <a:r>
              <a:rPr lang="fr-FR" altLang="zh-CN" baseline="30000" smtClean="0"/>
              <a:t>e</a:t>
            </a:r>
            <a:r>
              <a:rPr lang="fr-FR" altLang="zh-CN" smtClean="0"/>
              <a:t>, Normandie)</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5616" y="1556792"/>
            <a:ext cx="7039435" cy="4672425"/>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14</a:t>
            </a:fld>
            <a:endParaRPr lang="zh-CN" altLang="en-US"/>
          </a:p>
        </p:txBody>
      </p:sp>
    </p:spTree>
    <p:extLst>
      <p:ext uri="{BB962C8B-B14F-4D97-AF65-F5344CB8AC3E}">
        <p14:creationId xmlns:p14="http://schemas.microsoft.com/office/powerpoint/2010/main" val="157043339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872" y="404664"/>
            <a:ext cx="8229600" cy="2592288"/>
          </a:xfrm>
        </p:spPr>
        <p:txBody>
          <a:bodyPr/>
          <a:lstStyle/>
          <a:p>
            <a:r>
              <a:rPr lang="fr-FR" altLang="zh-CN" smtClean="0"/>
              <a:t>L’invetion de la photographie et</a:t>
            </a:r>
            <a:br>
              <a:rPr lang="fr-FR" altLang="zh-CN" smtClean="0"/>
            </a:br>
            <a:r>
              <a:rPr lang="fr-FR" altLang="zh-CN" smtClean="0"/>
              <a:t>la révolution de la peinture</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140</a:t>
            </a:fld>
            <a:endParaRPr lang="zh-CN"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2924944"/>
            <a:ext cx="909637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03754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141</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6392"/>
            <a:ext cx="3672408" cy="5867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212" y="612914"/>
            <a:ext cx="3214164" cy="4588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7" y="5877272"/>
            <a:ext cx="92487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142</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99392"/>
            <a:ext cx="4464496" cy="698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61871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143</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21" y="1857573"/>
            <a:ext cx="8287143" cy="2867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22154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0648"/>
            <a:ext cx="8229600" cy="6597352"/>
          </a:xfrm>
        </p:spPr>
        <p:txBody>
          <a:bodyPr>
            <a:normAutofit/>
          </a:bodyPr>
          <a:lstStyle/>
          <a:p>
            <a:r>
              <a:rPr lang="en-US" altLang="zh-CN" smtClean="0"/>
              <a:t>fa</a:t>
            </a:r>
            <a:r>
              <a:rPr lang="fr-FR" altLang="zh-CN" smtClean="0"/>
              <a:t>uvisme</a:t>
            </a:r>
          </a:p>
          <a:p>
            <a:endParaRPr lang="fr-FR" altLang="zh-CN"/>
          </a:p>
          <a:p>
            <a:endParaRPr lang="fr-FR" altLang="zh-CN" smtClean="0"/>
          </a:p>
          <a:p>
            <a:endParaRPr lang="fr-FR" altLang="zh-CN" smtClean="0"/>
          </a:p>
          <a:p>
            <a:endParaRPr lang="fr-FR" altLang="zh-CN"/>
          </a:p>
          <a:p>
            <a:r>
              <a:rPr lang="fr-FR" altLang="zh-CN" smtClean="0"/>
              <a:t>cubisme</a:t>
            </a:r>
          </a:p>
          <a:p>
            <a:endParaRPr lang="fr-FR" altLang="zh-CN"/>
          </a:p>
          <a:p>
            <a:endParaRPr lang="fr-FR" altLang="zh-CN" smtClean="0"/>
          </a:p>
          <a:p>
            <a:endParaRPr lang="fr-FR" altLang="zh-CN" smtClean="0"/>
          </a:p>
        </p:txBody>
      </p:sp>
      <p:sp>
        <p:nvSpPr>
          <p:cNvPr id="4" name="灯片编号占位符 3"/>
          <p:cNvSpPr>
            <a:spLocks noGrp="1"/>
          </p:cNvSpPr>
          <p:nvPr>
            <p:ph type="sldNum" sz="quarter" idx="12"/>
          </p:nvPr>
        </p:nvSpPr>
        <p:spPr/>
        <p:txBody>
          <a:bodyPr/>
          <a:lstStyle/>
          <a:p>
            <a:fld id="{FAA457E4-B624-4532-B704-58963F85D919}" type="slidenum">
              <a:rPr lang="zh-CN" altLang="en-US" smtClean="0"/>
              <a:t>144</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145300"/>
            <a:ext cx="3749241" cy="280831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3226820"/>
            <a:ext cx="2307336" cy="3337560"/>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457" y="3725862"/>
            <a:ext cx="184785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074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361459"/>
          </a:xfrm>
        </p:spPr>
        <p:txBody>
          <a:bodyPr/>
          <a:lstStyle/>
          <a:p>
            <a:r>
              <a:rPr lang="fr-FR" altLang="zh-CN"/>
              <a:t>surréalisme (Dali, Magritte, Miro)</a:t>
            </a:r>
          </a:p>
          <a:p>
            <a:pPr marL="0" indent="0">
              <a:buNone/>
            </a:pPr>
            <a:r>
              <a:rPr lang="fr-FR" altLang="zh-CN"/>
              <a:t>    Littérature: André Breton</a:t>
            </a:r>
            <a:r>
              <a:rPr lang="fr-FR" altLang="zh-CN" smtClean="0"/>
              <a:t>, Aragon, </a:t>
            </a:r>
            <a:r>
              <a:rPr lang="fr-FR" altLang="zh-CN"/>
              <a:t>Apollinaire</a:t>
            </a:r>
            <a:endParaRPr lang="zh-CN" altLang="en-US"/>
          </a:p>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145</a:t>
            </a:fld>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348880"/>
            <a:ext cx="5544616" cy="4145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7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482" y="1124744"/>
            <a:ext cx="8229600" cy="1143000"/>
          </a:xfrm>
        </p:spPr>
        <p:txBody>
          <a:bodyPr/>
          <a:lstStyle/>
          <a:p>
            <a:r>
              <a:rPr lang="fr-FR" altLang="zh-CN" smtClean="0"/>
              <a:t>Théâtre de l’Absurde</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146</a:t>
            </a:fld>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3" y="2852936"/>
            <a:ext cx="9116098" cy="1357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061270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87" y="188640"/>
            <a:ext cx="4070945" cy="6464661"/>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147</a:t>
            </a:fld>
            <a:endParaRPr lang="zh-CN" altLang="en-US"/>
          </a:p>
        </p:txBody>
      </p:sp>
    </p:spTree>
    <p:extLst>
      <p:ext uri="{BB962C8B-B14F-4D97-AF65-F5344CB8AC3E}">
        <p14:creationId xmlns:p14="http://schemas.microsoft.com/office/powerpoint/2010/main" val="31568475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260648"/>
            <a:ext cx="7953210" cy="5865515"/>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148</a:t>
            </a:fld>
            <a:endParaRPr lang="zh-CN" altLang="en-US"/>
          </a:p>
        </p:txBody>
      </p:sp>
    </p:spTree>
    <p:extLst>
      <p:ext uri="{BB962C8B-B14F-4D97-AF65-F5344CB8AC3E}">
        <p14:creationId xmlns:p14="http://schemas.microsoft.com/office/powerpoint/2010/main" val="21956460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 y="980728"/>
            <a:ext cx="9104071" cy="4734117"/>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149</a:t>
            </a:fld>
            <a:endParaRPr lang="zh-CN" altLang="en-US"/>
          </a:p>
        </p:txBody>
      </p:sp>
    </p:spTree>
    <p:extLst>
      <p:ext uri="{BB962C8B-B14F-4D97-AF65-F5344CB8AC3E}">
        <p14:creationId xmlns:p14="http://schemas.microsoft.com/office/powerpoint/2010/main" val="1316825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Architecture romane</a:t>
            </a:r>
            <a:endParaRPr lang="zh-CN" altLang="en-US"/>
          </a:p>
        </p:txBody>
      </p:sp>
      <p:sp>
        <p:nvSpPr>
          <p:cNvPr id="3" name="内容占位符 2"/>
          <p:cNvSpPr>
            <a:spLocks noGrp="1"/>
          </p:cNvSpPr>
          <p:nvPr>
            <p:ph idx="1"/>
          </p:nvPr>
        </p:nvSpPr>
        <p:spPr>
          <a:xfrm>
            <a:off x="611560" y="1196752"/>
            <a:ext cx="8075240" cy="5184576"/>
          </a:xfrm>
        </p:spPr>
        <p:txBody>
          <a:bodyPr/>
          <a:lstStyle/>
          <a:p>
            <a:r>
              <a:rPr lang="fr-FR" altLang="zh-CN" smtClean="0"/>
              <a:t>Abbaye de Cluny</a:t>
            </a:r>
            <a:br>
              <a:rPr lang="fr-FR" altLang="zh-CN" smtClean="0"/>
            </a:br>
            <a:r>
              <a:rPr lang="fr-FR" altLang="zh-CN" smtClean="0"/>
              <a:t>(10</a:t>
            </a:r>
            <a:r>
              <a:rPr lang="fr-FR" altLang="zh-CN" baseline="30000" smtClean="0"/>
              <a:t>e</a:t>
            </a:r>
            <a:r>
              <a:rPr lang="fr-FR" altLang="zh-CN" smtClean="0"/>
              <a:t>-12</a:t>
            </a:r>
            <a:r>
              <a:rPr lang="fr-FR" altLang="zh-CN" baseline="30000" smtClean="0"/>
              <a:t>e</a:t>
            </a:r>
            <a:r>
              <a:rPr lang="fr-FR" altLang="zh-CN" smtClean="0"/>
              <a:t>, Bourgogne Franche-Comté)</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15</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4344" y="2411968"/>
            <a:ext cx="3891872" cy="4473416"/>
          </a:xfrm>
          <a:prstGeom prst="rect">
            <a:avLst/>
          </a:prstGeom>
        </p:spPr>
      </p:pic>
    </p:spTree>
    <p:extLst>
      <p:ext uri="{BB962C8B-B14F-4D97-AF65-F5344CB8AC3E}">
        <p14:creationId xmlns:p14="http://schemas.microsoft.com/office/powerpoint/2010/main" val="423050080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2965" y="227781"/>
            <a:ext cx="6327387" cy="6369571"/>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150</a:t>
            </a:fld>
            <a:endParaRPr lang="zh-CN" altLang="en-US"/>
          </a:p>
        </p:txBody>
      </p:sp>
    </p:spTree>
    <p:extLst>
      <p:ext uri="{BB962C8B-B14F-4D97-AF65-F5344CB8AC3E}">
        <p14:creationId xmlns:p14="http://schemas.microsoft.com/office/powerpoint/2010/main" val="27722892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404664"/>
            <a:ext cx="6120680" cy="6120680"/>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151</a:t>
            </a:fld>
            <a:endParaRPr lang="zh-CN" altLang="en-US"/>
          </a:p>
        </p:txBody>
      </p:sp>
    </p:spTree>
    <p:extLst>
      <p:ext uri="{BB962C8B-B14F-4D97-AF65-F5344CB8AC3E}">
        <p14:creationId xmlns:p14="http://schemas.microsoft.com/office/powerpoint/2010/main" val="30521616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613134"/>
            <a:ext cx="6747361" cy="5624178"/>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152</a:t>
            </a:fld>
            <a:endParaRPr lang="zh-CN" altLang="en-US"/>
          </a:p>
        </p:txBody>
      </p:sp>
    </p:spTree>
    <p:extLst>
      <p:ext uri="{BB962C8B-B14F-4D97-AF65-F5344CB8AC3E}">
        <p14:creationId xmlns:p14="http://schemas.microsoft.com/office/powerpoint/2010/main" val="236005232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Antoinette Fouque et le f</a:t>
            </a:r>
            <a:r>
              <a:rPr lang="fr-FR" altLang="zh-CN" smtClean="0"/>
              <a:t>éminisme</a:t>
            </a:r>
            <a:r>
              <a:rPr lang="en-US" altLang="zh-CN" smtClean="0"/>
              <a:t> </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4613"/>
            <a:ext cx="8229600" cy="4517136"/>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153</a:t>
            </a:fld>
            <a:endParaRPr lang="zh-CN" altLang="en-US"/>
          </a:p>
        </p:txBody>
      </p:sp>
    </p:spTree>
    <p:extLst>
      <p:ext uri="{BB962C8B-B14F-4D97-AF65-F5344CB8AC3E}">
        <p14:creationId xmlns:p14="http://schemas.microsoft.com/office/powerpoint/2010/main" val="281570688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5300" y="0"/>
            <a:ext cx="4184932" cy="6889665"/>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154</a:t>
            </a:fld>
            <a:endParaRPr lang="zh-CN" altLang="en-US"/>
          </a:p>
        </p:txBody>
      </p:sp>
    </p:spTree>
    <p:extLst>
      <p:ext uri="{BB962C8B-B14F-4D97-AF65-F5344CB8AC3E}">
        <p14:creationId xmlns:p14="http://schemas.microsoft.com/office/powerpoint/2010/main" val="368325286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Le post-modernisme?</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155</a:t>
            </a:fld>
            <a:endParaRPr lang="zh-CN"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96752"/>
            <a:ext cx="3456384" cy="2523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636912"/>
            <a:ext cx="4492168" cy="2424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6060621"/>
            <a:ext cx="211455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4663" y="3548819"/>
            <a:ext cx="2509544" cy="253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11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Art abstrait</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156</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684" y="1302806"/>
            <a:ext cx="3280324" cy="5366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060848"/>
            <a:ext cx="3243305"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771899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Une peinture de Gao Xingjian</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1760" y="1162470"/>
            <a:ext cx="4645098" cy="5722914"/>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157</a:t>
            </a:fld>
            <a:endParaRPr lang="zh-CN" altLang="en-US"/>
          </a:p>
        </p:txBody>
      </p:sp>
    </p:spTree>
    <p:extLst>
      <p:ext uri="{BB962C8B-B14F-4D97-AF65-F5344CB8AC3E}">
        <p14:creationId xmlns:p14="http://schemas.microsoft.com/office/powerpoint/2010/main" val="221821004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332656"/>
            <a:ext cx="8748464" cy="868958"/>
          </a:xfrm>
        </p:spPr>
        <p:txBody>
          <a:bodyPr>
            <a:noAutofit/>
          </a:bodyPr>
          <a:lstStyle/>
          <a:p>
            <a:r>
              <a:rPr lang="fr-FR" altLang="zh-CN" sz="3600" smtClean="0"/>
              <a:t>Centre Pompidou (travaux terminés en1975)</a:t>
            </a:r>
            <a:br>
              <a:rPr lang="fr-FR" altLang="zh-CN" sz="3600" smtClean="0"/>
            </a:br>
            <a:r>
              <a:rPr lang="fr-FR" altLang="zh-CN" sz="3600" smtClean="0"/>
              <a:t>L’art post-moderne et l’art contemporain</a:t>
            </a:r>
            <a:endParaRPr lang="zh-CN" altLang="en-US" sz="360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706187"/>
            <a:ext cx="8781542" cy="5145435"/>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158</a:t>
            </a:fld>
            <a:endParaRPr lang="zh-CN" altLang="en-US"/>
          </a:p>
        </p:txBody>
      </p:sp>
    </p:spTree>
    <p:extLst>
      <p:ext uri="{BB962C8B-B14F-4D97-AF65-F5344CB8AC3E}">
        <p14:creationId xmlns:p14="http://schemas.microsoft.com/office/powerpoint/2010/main" val="2307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792" y="1565570"/>
            <a:ext cx="3744416" cy="5163354"/>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159</a:t>
            </a:fld>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188640"/>
            <a:ext cx="8984469" cy="1369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45458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16</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3" y="680042"/>
            <a:ext cx="9111297" cy="5478251"/>
          </a:xfrm>
          <a:prstGeom prst="rect">
            <a:avLst/>
          </a:prstGeom>
        </p:spPr>
      </p:pic>
    </p:spTree>
    <p:extLst>
      <p:ext uri="{BB962C8B-B14F-4D97-AF65-F5344CB8AC3E}">
        <p14:creationId xmlns:p14="http://schemas.microsoft.com/office/powerpoint/2010/main" val="253195947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160</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33" y="1628800"/>
            <a:ext cx="8856984" cy="1134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141340"/>
            <a:ext cx="8247044" cy="1943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436562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7860" y="3050204"/>
            <a:ext cx="5530371" cy="3807796"/>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161</a:t>
            </a:fld>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2" y="-21885"/>
            <a:ext cx="5248355" cy="3417991"/>
          </a:xfrm>
          <a:prstGeom prst="rect">
            <a:avLst/>
          </a:prstGeom>
        </p:spPr>
      </p:pic>
    </p:spTree>
    <p:extLst>
      <p:ext uri="{BB962C8B-B14F-4D97-AF65-F5344CB8AC3E}">
        <p14:creationId xmlns:p14="http://schemas.microsoft.com/office/powerpoint/2010/main" val="18104276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94" y="443805"/>
            <a:ext cx="9149518" cy="5721499"/>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162</a:t>
            </a:fld>
            <a:endParaRPr lang="zh-CN" altLang="en-US"/>
          </a:p>
        </p:txBody>
      </p:sp>
    </p:spTree>
    <p:extLst>
      <p:ext uri="{BB962C8B-B14F-4D97-AF65-F5344CB8AC3E}">
        <p14:creationId xmlns:p14="http://schemas.microsoft.com/office/powerpoint/2010/main" val="113342356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Le 7</a:t>
            </a:r>
            <a:r>
              <a:rPr lang="fr-FR" altLang="zh-CN" baseline="30000" smtClean="0"/>
              <a:t>e</a:t>
            </a:r>
            <a:r>
              <a:rPr lang="fr-FR" altLang="zh-CN" smtClean="0"/>
              <a:t> art?</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988840"/>
            <a:ext cx="9004917" cy="2384479"/>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163</a:t>
            </a:fld>
            <a:endParaRPr lang="zh-CN" altLang="en-US"/>
          </a:p>
        </p:txBody>
      </p:sp>
    </p:spTree>
    <p:extLst>
      <p:ext uri="{BB962C8B-B14F-4D97-AF65-F5344CB8AC3E}">
        <p14:creationId xmlns:p14="http://schemas.microsoft.com/office/powerpoint/2010/main" val="261764324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164</a:t>
            </a:fld>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1" y="2079908"/>
            <a:ext cx="9144000" cy="1853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96676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165</a:t>
            </a:fld>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20" y="1803819"/>
            <a:ext cx="3347864" cy="4793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 y="846403"/>
            <a:ext cx="9042177" cy="926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8075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6136" y="3212976"/>
            <a:ext cx="2592288" cy="1143000"/>
          </a:xfrm>
        </p:spPr>
        <p:txBody>
          <a:bodyPr/>
          <a:lstStyle/>
          <a:p>
            <a:r>
              <a:rPr lang="fr-FR" altLang="zh-CN" smtClean="0"/>
              <a:t>1952</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03648" y="1556792"/>
            <a:ext cx="3960440" cy="516579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166</a:t>
            </a:fld>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 y="836712"/>
            <a:ext cx="913447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270093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167</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92896"/>
            <a:ext cx="9201641" cy="1393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392935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Henri Cartier-Bresson (1908-2004)</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168</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280889"/>
            <a:ext cx="6677025"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990" y="6021288"/>
            <a:ext cx="6187354"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13787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Robert Doisneau (1912-1994)</a:t>
            </a:r>
            <a:br>
              <a:rPr lang="fr-FR" altLang="zh-CN" smtClean="0"/>
            </a:br>
            <a:r>
              <a:rPr lang="fr-FR" altLang="zh-CN" i="1" smtClean="0"/>
              <a:t>Le baiser de l’Hôtel de ville </a:t>
            </a:r>
            <a:r>
              <a:rPr lang="fr-FR" altLang="zh-CN" smtClean="0"/>
              <a:t>(1950)</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7664" y="1687435"/>
            <a:ext cx="6192688" cy="4909917"/>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169</a:t>
            </a:fld>
            <a:endParaRPr lang="zh-CN" altLang="en-US"/>
          </a:p>
        </p:txBody>
      </p:sp>
    </p:spTree>
    <p:extLst>
      <p:ext uri="{BB962C8B-B14F-4D97-AF65-F5344CB8AC3E}">
        <p14:creationId xmlns:p14="http://schemas.microsoft.com/office/powerpoint/2010/main" val="31500846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 y="1916832"/>
            <a:ext cx="9234076" cy="3251022"/>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17</a:t>
            </a:fld>
            <a:endParaRPr lang="zh-CN" altLang="en-US"/>
          </a:p>
        </p:txBody>
      </p:sp>
    </p:spTree>
    <p:extLst>
      <p:ext uri="{BB962C8B-B14F-4D97-AF65-F5344CB8AC3E}">
        <p14:creationId xmlns:p14="http://schemas.microsoft.com/office/powerpoint/2010/main" val="184671226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170</a:t>
            </a:fld>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42" y="1628800"/>
            <a:ext cx="8873458" cy="3329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495958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9208" y="-18256"/>
            <a:ext cx="8229600" cy="1143000"/>
          </a:xfrm>
        </p:spPr>
        <p:txBody>
          <a:bodyPr/>
          <a:lstStyle/>
          <a:p>
            <a:r>
              <a:rPr lang="fr-FR" altLang="zh-CN" smtClean="0"/>
              <a:t>Willy Ronis (1909-2009)</a:t>
            </a:r>
            <a:endParaRPr lang="zh-CN" altLang="en-US"/>
          </a:p>
        </p:txBody>
      </p:sp>
      <p:sp>
        <p:nvSpPr>
          <p:cNvPr id="3" name="内容占位符 2"/>
          <p:cNvSpPr>
            <a:spLocks noGrp="1"/>
          </p:cNvSpPr>
          <p:nvPr>
            <p:ph idx="1"/>
          </p:nvPr>
        </p:nvSpPr>
        <p:spPr>
          <a:xfrm>
            <a:off x="606388" y="6177061"/>
            <a:ext cx="8075240" cy="680939"/>
          </a:xfrm>
        </p:spPr>
        <p:txBody>
          <a:bodyPr/>
          <a:lstStyle/>
          <a:p>
            <a:pPr marL="0" indent="0" algn="ctr">
              <a:buNone/>
            </a:pPr>
            <a:r>
              <a:rPr lang="fr-FR" altLang="zh-CN" b="1" smtClean="0">
                <a:solidFill>
                  <a:schemeClr val="accent6"/>
                </a:solidFill>
              </a:rPr>
              <a:t>CE 2</a:t>
            </a:r>
            <a:endParaRPr lang="zh-CN" altLang="en-US" b="1">
              <a:solidFill>
                <a:schemeClr val="accent6"/>
              </a:solidFill>
            </a:endParaRPr>
          </a:p>
        </p:txBody>
      </p:sp>
      <p:sp>
        <p:nvSpPr>
          <p:cNvPr id="4" name="灯片编号占位符 3"/>
          <p:cNvSpPr>
            <a:spLocks noGrp="1"/>
          </p:cNvSpPr>
          <p:nvPr>
            <p:ph type="sldNum" sz="quarter" idx="12"/>
          </p:nvPr>
        </p:nvSpPr>
        <p:spPr/>
        <p:txBody>
          <a:bodyPr/>
          <a:lstStyle/>
          <a:p>
            <a:fld id="{FAA457E4-B624-4532-B704-58963F85D919}" type="slidenum">
              <a:rPr lang="zh-CN" altLang="en-US" smtClean="0"/>
              <a:t>171</a:t>
            </a:fld>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36712"/>
            <a:ext cx="7056784" cy="5297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788422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La Nouvelle Vague (1950s-1960s)</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172</a:t>
            </a:fld>
            <a:endParaRPr lang="zh-CN" altLang="en-US"/>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2069604"/>
            <a:ext cx="908685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992" y="2695540"/>
            <a:ext cx="2726445" cy="435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45024"/>
            <a:ext cx="9144000" cy="2015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955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2777" y="44624"/>
            <a:ext cx="4979503" cy="6759214"/>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173</a:t>
            </a:fld>
            <a:endParaRPr lang="zh-CN" altLang="en-US"/>
          </a:p>
        </p:txBody>
      </p:sp>
    </p:spTree>
    <p:extLst>
      <p:ext uri="{BB962C8B-B14F-4D97-AF65-F5344CB8AC3E}">
        <p14:creationId xmlns:p14="http://schemas.microsoft.com/office/powerpoint/2010/main" val="175489430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1404" y="0"/>
            <a:ext cx="4786860" cy="6852560"/>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174</a:t>
            </a:fld>
            <a:endParaRPr lang="zh-CN" altLang="en-US"/>
          </a:p>
        </p:txBody>
      </p:sp>
    </p:spTree>
    <p:extLst>
      <p:ext uri="{BB962C8B-B14F-4D97-AF65-F5344CB8AC3E}">
        <p14:creationId xmlns:p14="http://schemas.microsoft.com/office/powerpoint/2010/main" val="14563063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175</a:t>
            </a:fld>
            <a:endParaRPr lang="zh-CN" altLang="en-US"/>
          </a:p>
        </p:txBody>
      </p:sp>
      <p:pic>
        <p:nvPicPr>
          <p:cNvPr id="5" name="内容占位符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728" y="45872"/>
            <a:ext cx="5129634" cy="6839512"/>
          </a:xfrm>
          <a:prstGeom prst="rect">
            <a:avLst/>
          </a:prstGeom>
        </p:spPr>
      </p:pic>
    </p:spTree>
    <p:extLst>
      <p:ext uri="{BB962C8B-B14F-4D97-AF65-F5344CB8AC3E}">
        <p14:creationId xmlns:p14="http://schemas.microsoft.com/office/powerpoint/2010/main" val="276392523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176</a:t>
            </a:fld>
            <a:endParaRPr lang="zh-CN"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4" y="2951182"/>
            <a:ext cx="9167394" cy="981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01062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177</a:t>
            </a:fld>
            <a:endParaRPr lang="zh-CN"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45" y="764704"/>
            <a:ext cx="8910510" cy="3638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16" y="4653136"/>
            <a:ext cx="8820472" cy="59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00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568952" cy="1143000"/>
          </a:xfrm>
        </p:spPr>
        <p:txBody>
          <a:bodyPr>
            <a:normAutofit fontScale="90000"/>
          </a:bodyPr>
          <a:lstStyle/>
          <a:p>
            <a:r>
              <a:rPr lang="en-US" altLang="zh-CN"/>
              <a:t>Église Saint-Pierre de </a:t>
            </a:r>
            <a:r>
              <a:rPr lang="en-US" altLang="zh-CN" smtClean="0"/>
              <a:t>Montmartre (12</a:t>
            </a:r>
            <a:r>
              <a:rPr lang="en-US" altLang="zh-CN" baseline="30000" smtClean="0"/>
              <a:t>e</a:t>
            </a:r>
            <a:r>
              <a:rPr lang="en-US" altLang="zh-CN" smtClean="0"/>
              <a:t> )</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3768" y="1268760"/>
            <a:ext cx="4001492" cy="533532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18</a:t>
            </a:fld>
            <a:endParaRPr lang="zh-CN" altLang="en-US"/>
          </a:p>
        </p:txBody>
      </p:sp>
    </p:spTree>
    <p:extLst>
      <p:ext uri="{BB962C8B-B14F-4D97-AF65-F5344CB8AC3E}">
        <p14:creationId xmlns:p14="http://schemas.microsoft.com/office/powerpoint/2010/main" val="37691541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le Louvre</a:t>
            </a:r>
            <a:endParaRPr lang="zh-CN" altLang="en-US"/>
          </a:p>
        </p:txBody>
      </p:sp>
      <p:sp>
        <p:nvSpPr>
          <p:cNvPr id="3" name="内容占位符 2"/>
          <p:cNvSpPr>
            <a:spLocks noGrp="1"/>
          </p:cNvSpPr>
          <p:nvPr>
            <p:ph idx="1"/>
          </p:nvPr>
        </p:nvSpPr>
        <p:spPr>
          <a:xfrm>
            <a:off x="1547665" y="4365104"/>
            <a:ext cx="7083998" cy="1905075"/>
          </a:xfrm>
        </p:spPr>
        <p:txBody>
          <a:bodyPr/>
          <a:lstStyle/>
          <a:p>
            <a:pPr marL="0" indent="0">
              <a:buNone/>
            </a:pPr>
            <a:r>
              <a:rPr lang="fr-FR" altLang="zh-CN" smtClean="0"/>
              <a:t>Construction et rénovation continuelle:</a:t>
            </a:r>
            <a:br>
              <a:rPr lang="fr-FR" altLang="zh-CN" smtClean="0"/>
            </a:br>
            <a:r>
              <a:rPr lang="fr-FR" altLang="zh-CN" smtClean="0"/>
              <a:t>du 16</a:t>
            </a:r>
            <a:r>
              <a:rPr lang="fr-FR" altLang="zh-CN" baseline="30000" smtClean="0"/>
              <a:t>e</a:t>
            </a:r>
            <a:r>
              <a:rPr lang="fr-FR" altLang="zh-CN" smtClean="0"/>
              <a:t> siècle au 19</a:t>
            </a:r>
            <a:r>
              <a:rPr lang="fr-FR" altLang="zh-CN" baseline="30000" smtClean="0"/>
              <a:t>e</a:t>
            </a:r>
            <a:r>
              <a:rPr lang="fr-FR" altLang="zh-CN" smtClean="0"/>
              <a:t> siècle, 500 ans</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19</a:t>
            </a:fld>
            <a:endParaRPr lang="zh-CN"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1178"/>
            <a:ext cx="9001000" cy="252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544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35696" y="803845"/>
            <a:ext cx="6552728" cy="5865515"/>
          </a:xfrm>
        </p:spPr>
        <p:txBody>
          <a:bodyPr>
            <a:normAutofit/>
          </a:bodyPr>
          <a:lstStyle/>
          <a:p>
            <a:r>
              <a:rPr lang="fr-FR" altLang="zh-CN" smtClean="0"/>
              <a:t>Sculpture</a:t>
            </a:r>
          </a:p>
          <a:p>
            <a:r>
              <a:rPr lang="fr-FR" altLang="zh-CN" smtClean="0"/>
              <a:t>Architecture</a:t>
            </a:r>
          </a:p>
          <a:p>
            <a:r>
              <a:rPr lang="fr-FR" altLang="zh-CN" smtClean="0"/>
              <a:t>Peinture</a:t>
            </a:r>
          </a:p>
          <a:p>
            <a:r>
              <a:rPr lang="fr-FR" altLang="zh-CN" smtClean="0"/>
              <a:t>Musique et opéra</a:t>
            </a:r>
          </a:p>
          <a:p>
            <a:r>
              <a:rPr lang="fr-FR" altLang="zh-CN" smtClean="0"/>
              <a:t>Théâtre et danse</a:t>
            </a:r>
          </a:p>
          <a:p>
            <a:r>
              <a:rPr lang="fr-FR" altLang="zh-CN" smtClean="0"/>
              <a:t>Littérature</a:t>
            </a:r>
            <a:endParaRPr lang="fr-FR" altLang="zh-CN"/>
          </a:p>
          <a:p>
            <a:pPr marL="0" indent="0">
              <a:buNone/>
            </a:pPr>
            <a:endParaRPr lang="fr-FR" altLang="zh-CN"/>
          </a:p>
          <a:p>
            <a:r>
              <a:rPr lang="fr-FR" altLang="zh-CN" smtClean="0"/>
              <a:t>Photographie</a:t>
            </a:r>
          </a:p>
          <a:p>
            <a:r>
              <a:rPr lang="fr-FR" altLang="zh-CN" smtClean="0"/>
              <a:t>Cinéma</a:t>
            </a:r>
          </a:p>
          <a:p>
            <a:endParaRPr lang="fr-FR" altLang="zh-CN" smtClean="0"/>
          </a:p>
          <a:p>
            <a:endParaRPr lang="zh-CN" altLang="en-US"/>
          </a:p>
        </p:txBody>
      </p:sp>
      <p:sp>
        <p:nvSpPr>
          <p:cNvPr id="2" name="灯片编号占位符 1"/>
          <p:cNvSpPr>
            <a:spLocks noGrp="1"/>
          </p:cNvSpPr>
          <p:nvPr>
            <p:ph type="sldNum" sz="quarter" idx="12"/>
          </p:nvPr>
        </p:nvSpPr>
        <p:spPr/>
        <p:txBody>
          <a:bodyPr/>
          <a:lstStyle/>
          <a:p>
            <a:fld id="{FAA457E4-B624-4532-B704-58963F85D919}" type="slidenum">
              <a:rPr lang="zh-CN" altLang="en-US" smtClean="0"/>
              <a:t>2</a:t>
            </a:fld>
            <a:endParaRPr lang="zh-CN" altLang="en-US"/>
          </a:p>
        </p:txBody>
      </p:sp>
    </p:spTree>
    <p:extLst>
      <p:ext uri="{BB962C8B-B14F-4D97-AF65-F5344CB8AC3E}">
        <p14:creationId xmlns:p14="http://schemas.microsoft.com/office/powerpoint/2010/main" val="132465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4896544" cy="792088"/>
          </a:xfrm>
        </p:spPr>
        <p:txBody>
          <a:bodyPr/>
          <a:lstStyle/>
          <a:p>
            <a:pPr marL="0" indent="0">
              <a:buNone/>
            </a:pPr>
            <a:r>
              <a:rPr lang="fr-FR" altLang="zh-CN" smtClean="0"/>
              <a:t>Palais royal avant Louis XIV</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20</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021" y="0"/>
            <a:ext cx="4391979" cy="2068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060848"/>
            <a:ext cx="6351042" cy="4844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24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76056" y="2276872"/>
            <a:ext cx="4067944" cy="2664296"/>
          </a:xfrm>
        </p:spPr>
        <p:txBody>
          <a:bodyPr>
            <a:normAutofit fontScale="90000"/>
          </a:bodyPr>
          <a:lstStyle/>
          <a:p>
            <a:r>
              <a:rPr lang="en-US" altLang="zh-CN"/>
              <a:t>Cathédrale Saint-Pierre </a:t>
            </a:r>
            <a:r>
              <a:rPr lang="en-US" altLang="zh-CN" smtClean="0"/>
              <a:t>d'Angoulême</a:t>
            </a:r>
            <a:br>
              <a:rPr lang="en-US" altLang="zh-CN" smtClean="0"/>
            </a:br>
            <a:r>
              <a:rPr lang="en-US" altLang="zh-CN" smtClean="0"/>
              <a:t>(12</a:t>
            </a:r>
            <a:r>
              <a:rPr lang="en-US" altLang="zh-CN" baseline="30000" smtClean="0"/>
              <a:t>e</a:t>
            </a:r>
            <a:r>
              <a:rPr lang="en-US" altLang="zh-CN" smtClean="0"/>
              <a:t>, façade)</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33355"/>
            <a:ext cx="4830799" cy="6824645"/>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21</a:t>
            </a:fld>
            <a:endParaRPr lang="zh-CN" altLang="en-US"/>
          </a:p>
        </p:txBody>
      </p:sp>
    </p:spTree>
    <p:extLst>
      <p:ext uri="{BB962C8B-B14F-4D97-AF65-F5344CB8AC3E}">
        <p14:creationId xmlns:p14="http://schemas.microsoft.com/office/powerpoint/2010/main" val="34809262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Architecture gothique</a:t>
            </a:r>
            <a:endParaRPr lang="zh-CN" altLang="en-US"/>
          </a:p>
        </p:txBody>
      </p:sp>
      <p:sp>
        <p:nvSpPr>
          <p:cNvPr id="3" name="内容占位符 2"/>
          <p:cNvSpPr>
            <a:spLocks noGrp="1"/>
          </p:cNvSpPr>
          <p:nvPr>
            <p:ph idx="1"/>
          </p:nvPr>
        </p:nvSpPr>
        <p:spPr>
          <a:xfrm>
            <a:off x="179512" y="1628800"/>
            <a:ext cx="3384376" cy="4525963"/>
          </a:xfrm>
        </p:spPr>
        <p:txBody>
          <a:bodyPr/>
          <a:lstStyle/>
          <a:p>
            <a:r>
              <a:rPr lang="fr-FR" altLang="zh-CN" smtClean="0"/>
              <a:t>Cathédrale d’Amiens (13</a:t>
            </a:r>
            <a:r>
              <a:rPr lang="fr-FR" altLang="zh-CN" baseline="30000" smtClean="0"/>
              <a:t>e</a:t>
            </a:r>
            <a:r>
              <a:rPr lang="fr-FR" altLang="zh-CN" smtClean="0"/>
              <a:t> siècle)</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22</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56" y="1188600"/>
            <a:ext cx="4968552" cy="5624776"/>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717032"/>
            <a:ext cx="2676525"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094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Notre-Dame de Paris</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1225736"/>
            <a:ext cx="7979185" cy="5299608"/>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23</a:t>
            </a:fld>
            <a:endParaRPr lang="zh-CN" altLang="en-US"/>
          </a:p>
        </p:txBody>
      </p:sp>
    </p:spTree>
    <p:extLst>
      <p:ext uri="{BB962C8B-B14F-4D97-AF65-F5344CB8AC3E}">
        <p14:creationId xmlns:p14="http://schemas.microsoft.com/office/powerpoint/2010/main" val="34872909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835696" y="5301208"/>
            <a:ext cx="6275040" cy="1184995"/>
          </a:xfrm>
        </p:spPr>
        <p:txBody>
          <a:bodyPr/>
          <a:lstStyle/>
          <a:p>
            <a:pPr marL="0" indent="0">
              <a:buNone/>
            </a:pPr>
            <a:r>
              <a:rPr lang="fr-FR" altLang="zh-CN" smtClean="0"/>
              <a:t>Plus de 200 ans de construction</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24</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27" y="1743028"/>
            <a:ext cx="8702154" cy="1109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26" y="3140968"/>
            <a:ext cx="848794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83258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036496" cy="1143000"/>
          </a:xfrm>
        </p:spPr>
        <p:txBody>
          <a:bodyPr>
            <a:normAutofit fontScale="90000"/>
          </a:bodyPr>
          <a:lstStyle/>
          <a:p>
            <a:r>
              <a:rPr lang="fr-FR" altLang="zh-CN" smtClean="0"/>
              <a:t>Arcs-boutants de la cathédrale d’Amiens</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25</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665401"/>
            <a:ext cx="2867025" cy="401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内容占位符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3783" r="25417"/>
          <a:stretch/>
        </p:blipFill>
        <p:spPr>
          <a:xfrm>
            <a:off x="470014" y="908720"/>
            <a:ext cx="4518663" cy="5915113"/>
          </a:xfrm>
        </p:spPr>
      </p:pic>
    </p:spTree>
    <p:extLst>
      <p:ext uri="{BB962C8B-B14F-4D97-AF65-F5344CB8AC3E}">
        <p14:creationId xmlns:p14="http://schemas.microsoft.com/office/powerpoint/2010/main" val="217647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345840"/>
            <a:ext cx="4320480" cy="5760640"/>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26</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93734"/>
            <a:ext cx="4000926" cy="6219056"/>
          </a:xfrm>
          <a:prstGeom prst="rect">
            <a:avLst/>
          </a:prstGeom>
        </p:spPr>
      </p:pic>
    </p:spTree>
    <p:extLst>
      <p:ext uri="{BB962C8B-B14F-4D97-AF65-F5344CB8AC3E}">
        <p14:creationId xmlns:p14="http://schemas.microsoft.com/office/powerpoint/2010/main" val="39384185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Vitraux</a:t>
            </a:r>
            <a:endParaRPr lang="zh-CN" altLang="en-US"/>
          </a:p>
        </p:txBody>
      </p:sp>
      <p:pic>
        <p:nvPicPr>
          <p:cNvPr id="6"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1556792"/>
            <a:ext cx="6195936" cy="464695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27</a:t>
            </a:fld>
            <a:endParaRPr lang="zh-CN"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708920"/>
            <a:ext cx="285750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01507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Enluminures des manuscrits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196752"/>
            <a:ext cx="5313658" cy="5605126"/>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28</a:t>
            </a:fld>
            <a:endParaRPr lang="zh-CN" altLang="en-US"/>
          </a:p>
        </p:txBody>
      </p:sp>
    </p:spTree>
    <p:extLst>
      <p:ext uri="{BB962C8B-B14F-4D97-AF65-F5344CB8AC3E}">
        <p14:creationId xmlns:p14="http://schemas.microsoft.com/office/powerpoint/2010/main" val="284914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L’amour courtois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1458" y="1196752"/>
            <a:ext cx="7106926" cy="5400600"/>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29</a:t>
            </a:fld>
            <a:endParaRPr lang="zh-CN" altLang="en-US"/>
          </a:p>
        </p:txBody>
      </p:sp>
    </p:spTree>
    <p:extLst>
      <p:ext uri="{BB962C8B-B14F-4D97-AF65-F5344CB8AC3E}">
        <p14:creationId xmlns:p14="http://schemas.microsoft.com/office/powerpoint/2010/main" val="415866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7743"/>
            <a:ext cx="3322712" cy="4522514"/>
          </a:xfrm>
        </p:spPr>
        <p:txBody>
          <a:bodyPr/>
          <a:lstStyle/>
          <a:p>
            <a:r>
              <a:rPr lang="fr-FR" altLang="zh-CN" smtClean="0"/>
              <a:t>Scupture des gaulois avant l’influence des romains</a:t>
            </a:r>
            <a:endParaRPr lang="zh-CN" altLang="en-US"/>
          </a:p>
        </p:txBody>
      </p:sp>
      <p:pic>
        <p:nvPicPr>
          <p:cNvPr id="5" name="内容占位符 4"/>
          <p:cNvPicPr>
            <a:picLocks noGrp="1" noChangeAspect="1"/>
          </p:cNvPicPr>
          <p:nvPr>
            <p:ph idx="1"/>
          </p:nvPr>
        </p:nvPicPr>
        <p:blipFill rotWithShape="1">
          <a:blip r:embed="rId2">
            <a:extLst>
              <a:ext uri="{28A0092B-C50C-407E-A947-70E740481C1C}">
                <a14:useLocalDpi xmlns:a14="http://schemas.microsoft.com/office/drawing/2010/main" val="0"/>
              </a:ext>
            </a:extLst>
          </a:blip>
          <a:srcRect l="-593" t="-996" r="593" b="27381"/>
          <a:stretch/>
        </p:blipFill>
        <p:spPr>
          <a:xfrm>
            <a:off x="3419872" y="1772816"/>
            <a:ext cx="2448272" cy="4289648"/>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3</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6" y="0"/>
            <a:ext cx="1769511" cy="6858000"/>
          </a:xfrm>
          <a:prstGeom prst="rect">
            <a:avLst/>
          </a:prstGeom>
        </p:spPr>
      </p:pic>
    </p:spTree>
    <p:extLst>
      <p:ext uri="{BB962C8B-B14F-4D97-AF65-F5344CB8AC3E}">
        <p14:creationId xmlns:p14="http://schemas.microsoft.com/office/powerpoint/2010/main" val="246570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53752"/>
            <a:ext cx="8229600" cy="1143000"/>
          </a:xfrm>
        </p:spPr>
        <p:txBody>
          <a:bodyPr/>
          <a:lstStyle/>
          <a:p>
            <a:r>
              <a:rPr lang="fr-FR" altLang="zh-CN" smtClean="0"/>
              <a:t>Jean Fouquet (1420-1481)</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052736"/>
            <a:ext cx="4682822" cy="5554476"/>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30</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7" y="1196752"/>
            <a:ext cx="3143689" cy="5401429"/>
          </a:xfrm>
          <a:prstGeom prst="rect">
            <a:avLst/>
          </a:prstGeom>
        </p:spPr>
      </p:pic>
    </p:spTree>
    <p:extLst>
      <p:ext uri="{BB962C8B-B14F-4D97-AF65-F5344CB8AC3E}">
        <p14:creationId xmlns:p14="http://schemas.microsoft.com/office/powerpoint/2010/main" val="262022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512" y="1268760"/>
            <a:ext cx="9154512" cy="4968552"/>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31</a:t>
            </a:fld>
            <a:endParaRPr lang="zh-CN" altLang="en-US"/>
          </a:p>
        </p:txBody>
      </p:sp>
    </p:spTree>
    <p:extLst>
      <p:ext uri="{BB962C8B-B14F-4D97-AF65-F5344CB8AC3E}">
        <p14:creationId xmlns:p14="http://schemas.microsoft.com/office/powerpoint/2010/main" val="42624765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531440"/>
            <a:ext cx="8219256" cy="1949078"/>
          </a:xfrm>
        </p:spPr>
        <p:txBody>
          <a:bodyPr/>
          <a:lstStyle/>
          <a:p>
            <a:r>
              <a:rPr lang="fr-FR" altLang="zh-CN" smtClean="0"/>
              <a:t>Musique</a:t>
            </a:r>
            <a:endParaRPr lang="zh-CN" altLang="en-US"/>
          </a:p>
        </p:txBody>
      </p:sp>
      <p:pic>
        <p:nvPicPr>
          <p:cNvPr id="5" name="内容占位符 4"/>
          <p:cNvPicPr>
            <a:picLocks noGrp="1" noChangeAspect="1"/>
          </p:cNvPicPr>
          <p:nvPr>
            <p:ph idx="1"/>
          </p:nvPr>
        </p:nvPicPr>
        <p:blipFill rotWithShape="1">
          <a:blip r:embed="rId4">
            <a:extLst>
              <a:ext uri="{28A0092B-C50C-407E-A947-70E740481C1C}">
                <a14:useLocalDpi xmlns:a14="http://schemas.microsoft.com/office/drawing/2010/main" val="0"/>
              </a:ext>
            </a:extLst>
          </a:blip>
          <a:srcRect l="60406" t="15453"/>
          <a:stretch/>
        </p:blipFill>
        <p:spPr>
          <a:xfrm>
            <a:off x="395536" y="1196752"/>
            <a:ext cx="5037215" cy="5445224"/>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32</a:t>
            </a:fld>
            <a:endParaRPr lang="zh-CN" altLang="en-US"/>
          </a:p>
        </p:txBody>
      </p:sp>
      <p:pic>
        <p:nvPicPr>
          <p:cNvPr id="6" name="y2mate.com - Guillaume de Machaut  Je vivroie liementLiement me depor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74768" y="2795127"/>
            <a:ext cx="609600" cy="609600"/>
          </a:xfrm>
          <a:prstGeom prst="rect">
            <a:avLst/>
          </a:prstGeom>
        </p:spPr>
      </p:pic>
      <p:sp>
        <p:nvSpPr>
          <p:cNvPr id="7" name="TextBox 6"/>
          <p:cNvSpPr txBox="1"/>
          <p:nvPr/>
        </p:nvSpPr>
        <p:spPr>
          <a:xfrm>
            <a:off x="6012160" y="3645024"/>
            <a:ext cx="2808312" cy="523220"/>
          </a:xfrm>
          <a:prstGeom prst="rect">
            <a:avLst/>
          </a:prstGeom>
          <a:noFill/>
        </p:spPr>
        <p:txBody>
          <a:bodyPr wrap="square" rtlCol="0">
            <a:spAutoFit/>
          </a:bodyPr>
          <a:lstStyle/>
          <a:p>
            <a:r>
              <a:rPr lang="fr-FR" altLang="zh-CN" sz="2800" smtClean="0"/>
              <a:t>Je vivrois liement</a:t>
            </a:r>
            <a:endParaRPr lang="zh-CN" altLang="en-US" sz="2800"/>
          </a:p>
        </p:txBody>
      </p:sp>
    </p:spTree>
    <p:extLst>
      <p:ext uri="{BB962C8B-B14F-4D97-AF65-F5344CB8AC3E}">
        <p14:creationId xmlns:p14="http://schemas.microsoft.com/office/powerpoint/2010/main" val="850160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369" fill="hold"/>
                                        <p:tgtEl>
                                          <p:spTgt spid="6"/>
                                        </p:tgtEl>
                                      </p:cBhvr>
                                    </p:cmd>
                                  </p:childTnLst>
                                </p:cTn>
                              </p:par>
                            </p:childTnLst>
                          </p:cTn>
                        </p:par>
                      </p:childTnLst>
                    </p:cTn>
                  </p:par>
                </p:childTnLst>
              </p:cTn>
              <p:nextCondLst>
                <p:cond evt="onClick" delay="0">
                  <p:tgtEl>
                    <p:spTgt spid="6"/>
                  </p:tgtEl>
                </p:cond>
              </p:nextCondLst>
            </p:seq>
            <p:audio>
              <p:cMediaNode vol="92453">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004048" y="2996952"/>
            <a:ext cx="3995936" cy="3129211"/>
          </a:xfrm>
        </p:spPr>
        <p:txBody>
          <a:bodyPr/>
          <a:lstStyle/>
          <a:p>
            <a:pPr marL="0" indent="0">
              <a:buNone/>
            </a:pPr>
            <a:r>
              <a:rPr lang="fr-FR" altLang="zh-CN" smtClean="0"/>
              <a:t>Notation du 13</a:t>
            </a:r>
            <a:r>
              <a:rPr lang="fr-FR" altLang="zh-CN" baseline="30000" smtClean="0"/>
              <a:t>e</a:t>
            </a:r>
            <a:r>
              <a:rPr lang="fr-FR" altLang="zh-CN" smtClean="0"/>
              <a:t> siècle</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33</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1208"/>
            <a:ext cx="3693196" cy="6696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59055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727" y="1066726"/>
            <a:ext cx="3606169" cy="1570186"/>
          </a:xfrm>
        </p:spPr>
        <p:txBody>
          <a:bodyPr>
            <a:normAutofit/>
          </a:bodyPr>
          <a:lstStyle/>
          <a:p>
            <a:r>
              <a:rPr lang="fr-FR" altLang="zh-CN" sz="3200" smtClean="0"/>
              <a:t>Les instruments musicaux </a:t>
            </a:r>
            <a:endParaRPr lang="zh-CN" altLang="en-US" sz="320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3887" y="0"/>
            <a:ext cx="5099567" cy="6864017"/>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34</a:t>
            </a:fld>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7" y="2708920"/>
            <a:ext cx="3409727" cy="3865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366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499992" y="0"/>
            <a:ext cx="4536504" cy="3284984"/>
          </a:xfrm>
        </p:spPr>
        <p:txBody>
          <a:bodyPr>
            <a:normAutofit/>
          </a:bodyPr>
          <a:lstStyle/>
          <a:p>
            <a:r>
              <a:rPr lang="en-US" altLang="zh-CN" smtClean="0"/>
              <a:t>Le moyen français</a:t>
            </a:r>
            <a:br>
              <a:rPr lang="en-US" altLang="zh-CN" smtClean="0"/>
            </a:br>
            <a:r>
              <a:rPr lang="en-US" altLang="zh-CN" smtClean="0"/>
              <a:t>Fran</a:t>
            </a:r>
            <a:r>
              <a:rPr lang="fr-FR" altLang="zh-CN" smtClean="0"/>
              <a:t>çois Villon (1431-?)</a:t>
            </a:r>
            <a:endParaRPr lang="zh-CN" altLang="en-US"/>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0886"/>
            <a:ext cx="3816424" cy="6871905"/>
          </a:xfrm>
        </p:spPr>
      </p:pic>
      <p:sp>
        <p:nvSpPr>
          <p:cNvPr id="5" name="灯片编号占位符 4"/>
          <p:cNvSpPr>
            <a:spLocks noGrp="1"/>
          </p:cNvSpPr>
          <p:nvPr>
            <p:ph type="sldNum" sz="quarter" idx="12"/>
          </p:nvPr>
        </p:nvSpPr>
        <p:spPr/>
        <p:txBody>
          <a:bodyPr/>
          <a:lstStyle/>
          <a:p>
            <a:fld id="{A9C2BDC9-016A-41D1-BFAE-DE88F8B94762}" type="slidenum">
              <a:rPr lang="zh-CN" altLang="en-US" smtClean="0"/>
              <a:t>35</a:t>
            </a:fld>
            <a:endParaRPr lang="zh-CN" altLang="en-US"/>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2780928"/>
            <a:ext cx="2232248" cy="4087972"/>
          </a:xfrm>
          <a:prstGeom prst="rect">
            <a:avLst/>
          </a:prstGeom>
        </p:spPr>
      </p:pic>
    </p:spTree>
    <p:extLst>
      <p:ext uri="{BB962C8B-B14F-4D97-AF65-F5344CB8AC3E}">
        <p14:creationId xmlns:p14="http://schemas.microsoft.com/office/powerpoint/2010/main" val="15601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Epitaphe des pendus</a:t>
            </a:r>
            <a:endParaRPr lang="zh-CN" altLang="en-US"/>
          </a:p>
        </p:txBody>
      </p:sp>
      <p:sp>
        <p:nvSpPr>
          <p:cNvPr id="3" name="内容占位符 2"/>
          <p:cNvSpPr>
            <a:spLocks noGrp="1"/>
          </p:cNvSpPr>
          <p:nvPr>
            <p:ph idx="1"/>
          </p:nvPr>
        </p:nvSpPr>
        <p:spPr>
          <a:xfrm>
            <a:off x="1475656" y="1340768"/>
            <a:ext cx="7211144" cy="5328592"/>
          </a:xfrm>
        </p:spPr>
        <p:txBody>
          <a:bodyPr>
            <a:normAutofit fontScale="92500" lnSpcReduction="10000"/>
          </a:bodyPr>
          <a:lstStyle/>
          <a:p>
            <a:pPr marL="0" indent="0">
              <a:buNone/>
            </a:pPr>
            <a:r>
              <a:rPr lang="fr-FR" altLang="zh-CN" smtClean="0"/>
              <a:t>Freres humains q apras nous vivez</a:t>
            </a:r>
          </a:p>
          <a:p>
            <a:pPr marL="0" indent="0">
              <a:buNone/>
            </a:pPr>
            <a:r>
              <a:rPr lang="fr-FR" altLang="zh-CN" smtClean="0"/>
              <a:t>Nayez les cueurs contre nous edurciz</a:t>
            </a:r>
          </a:p>
          <a:p>
            <a:pPr marL="0" indent="0">
              <a:buNone/>
            </a:pPr>
            <a:r>
              <a:rPr lang="fr-FR" altLang="zh-CN" smtClean="0"/>
              <a:t>Car se pitie de nous pouvres avez</a:t>
            </a:r>
          </a:p>
          <a:p>
            <a:pPr marL="0" indent="0">
              <a:buNone/>
            </a:pPr>
            <a:r>
              <a:rPr lang="fr-FR" altLang="zh-CN" smtClean="0"/>
              <a:t>Dieu en aura plustost de vous merciz</a:t>
            </a:r>
          </a:p>
          <a:p>
            <a:pPr marL="0" indent="0">
              <a:buNone/>
            </a:pPr>
            <a:r>
              <a:rPr lang="fr-FR" altLang="zh-CN" smtClean="0"/>
              <a:t>Vous nous voyez ey attachez cinq six</a:t>
            </a:r>
          </a:p>
          <a:p>
            <a:pPr marL="0" indent="0">
              <a:buNone/>
            </a:pPr>
            <a:r>
              <a:rPr lang="fr-FR" altLang="zh-CN" smtClean="0"/>
              <a:t>Quant de la char q trop avons nourrie</a:t>
            </a:r>
          </a:p>
          <a:p>
            <a:pPr marL="0" indent="0">
              <a:buNone/>
            </a:pPr>
            <a:r>
              <a:rPr lang="fr-FR" altLang="zh-CN" smtClean="0"/>
              <a:t>Elle est pieca devoree et pourrie</a:t>
            </a:r>
          </a:p>
          <a:p>
            <a:pPr marL="0" indent="0">
              <a:buNone/>
            </a:pPr>
            <a:r>
              <a:rPr lang="fr-FR" altLang="zh-CN" smtClean="0"/>
              <a:t>et nous les os devenons cendre et pouldre</a:t>
            </a:r>
          </a:p>
          <a:p>
            <a:pPr marL="0" indent="0">
              <a:buNone/>
            </a:pPr>
            <a:r>
              <a:rPr lang="fr-FR" altLang="zh-CN" smtClean="0"/>
              <a:t>De nostre mal personne ne sen rie</a:t>
            </a:r>
          </a:p>
          <a:p>
            <a:pPr marL="0" indent="0">
              <a:buNone/>
            </a:pPr>
            <a:r>
              <a:rPr lang="fr-FR" altLang="zh-CN" smtClean="0"/>
              <a:t>Mais priez Dieu q tous nous vueille absouldre</a:t>
            </a:r>
            <a:endParaRPr lang="zh-CN" altLang="en-US"/>
          </a:p>
        </p:txBody>
      </p:sp>
      <p:sp>
        <p:nvSpPr>
          <p:cNvPr id="4" name="灯片编号占位符 3"/>
          <p:cNvSpPr>
            <a:spLocks noGrp="1"/>
          </p:cNvSpPr>
          <p:nvPr>
            <p:ph type="sldNum" sz="quarter" idx="12"/>
          </p:nvPr>
        </p:nvSpPr>
        <p:spPr/>
        <p:txBody>
          <a:bodyPr/>
          <a:lstStyle/>
          <a:p>
            <a:fld id="{A9C2BDC9-016A-41D1-BFAE-DE88F8B94762}" type="slidenum">
              <a:rPr lang="zh-CN" altLang="en-US" smtClean="0"/>
              <a:t>36</a:t>
            </a:fld>
            <a:endParaRPr lang="zh-CN" altLang="en-US"/>
          </a:p>
        </p:txBody>
      </p:sp>
    </p:spTree>
    <p:extLst>
      <p:ext uri="{BB962C8B-B14F-4D97-AF65-F5344CB8AC3E}">
        <p14:creationId xmlns:p14="http://schemas.microsoft.com/office/powerpoint/2010/main" val="22752435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mtClean="0"/>
              <a:t>D</a:t>
            </a:r>
            <a:r>
              <a:rPr lang="fr-FR" altLang="zh-CN"/>
              <a:t>anse macabre </a:t>
            </a:r>
            <a:br>
              <a:rPr lang="fr-FR" altLang="zh-CN"/>
            </a:br>
            <a:r>
              <a:rPr lang="fr-FR" altLang="zh-CN"/>
              <a:t>(fin du Moyen </a:t>
            </a:r>
            <a:r>
              <a:rPr lang="fr-FR" altLang="zh-CN" smtClean="0"/>
              <a:t>Â</a:t>
            </a:r>
            <a:r>
              <a:rPr lang="en-US" altLang="zh-CN" smtClean="0"/>
              <a:t>ge, </a:t>
            </a:r>
            <a:r>
              <a:rPr lang="fr-FR" altLang="zh-CN" smtClean="0"/>
              <a:t>15</a:t>
            </a:r>
            <a:r>
              <a:rPr lang="fr-FR" altLang="zh-CN" baseline="30000" smtClean="0"/>
              <a:t>e</a:t>
            </a:r>
            <a:r>
              <a:rPr lang="fr-FR" altLang="zh-CN" smtClean="0"/>
              <a:t> siècle)</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782" y="1600200"/>
            <a:ext cx="6976436" cy="452596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37</a:t>
            </a:fld>
            <a:endParaRPr lang="zh-CN" altLang="en-US"/>
          </a:p>
        </p:txBody>
      </p:sp>
    </p:spTree>
    <p:extLst>
      <p:ext uri="{BB962C8B-B14F-4D97-AF65-F5344CB8AC3E}">
        <p14:creationId xmlns:p14="http://schemas.microsoft.com/office/powerpoint/2010/main" val="28574413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663" y="332656"/>
            <a:ext cx="7457753" cy="6365082"/>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38</a:t>
            </a:fld>
            <a:endParaRPr lang="zh-CN" altLang="en-US"/>
          </a:p>
        </p:txBody>
      </p:sp>
    </p:spTree>
    <p:extLst>
      <p:ext uri="{BB962C8B-B14F-4D97-AF65-F5344CB8AC3E}">
        <p14:creationId xmlns:p14="http://schemas.microsoft.com/office/powerpoint/2010/main" val="19781924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0648"/>
            <a:ext cx="8229600" cy="1143000"/>
          </a:xfrm>
        </p:spPr>
        <p:txBody>
          <a:bodyPr>
            <a:normAutofit fontScale="90000"/>
          </a:bodyPr>
          <a:lstStyle/>
          <a:p>
            <a:r>
              <a:rPr lang="en-US" altLang="zh-CN" smtClean="0"/>
              <a:t>V</a:t>
            </a:r>
            <a:r>
              <a:rPr lang="fr-FR" altLang="zh-CN" smtClean="0"/>
              <a:t>anité </a:t>
            </a:r>
            <a:br>
              <a:rPr lang="fr-FR" altLang="zh-CN" smtClean="0"/>
            </a:br>
            <a:r>
              <a:rPr lang="fr-FR" altLang="zh-CN" smtClean="0"/>
              <a:t>(baroque, 17</a:t>
            </a:r>
            <a:r>
              <a:rPr lang="fr-FR" altLang="zh-CN" baseline="30000" smtClean="0"/>
              <a:t>e</a:t>
            </a:r>
            <a:r>
              <a:rPr lang="fr-FR" altLang="zh-CN" smtClean="0"/>
              <a:t> siècle)</a:t>
            </a:r>
            <a:br>
              <a:rPr lang="fr-FR" altLang="zh-CN" smtClean="0"/>
            </a:br>
            <a:r>
              <a:rPr lang="fr-FR" altLang="zh-CN" sz="3100" smtClean="0"/>
              <a:t>Philippe de Champaigne </a:t>
            </a:r>
            <a:endParaRPr lang="zh-CN" altLang="en-US" sz="310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662218"/>
            <a:ext cx="6759115" cy="5186022"/>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39</a:t>
            </a:fld>
            <a:endParaRPr lang="zh-CN" altLang="en-US"/>
          </a:p>
        </p:txBody>
      </p:sp>
    </p:spTree>
    <p:extLst>
      <p:ext uri="{BB962C8B-B14F-4D97-AF65-F5344CB8AC3E}">
        <p14:creationId xmlns:p14="http://schemas.microsoft.com/office/powerpoint/2010/main" val="1611934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solidFill>
                  <a:schemeClr val="accent6"/>
                </a:solidFill>
              </a:rPr>
              <a:t>Époque gallo-romaine</a:t>
            </a:r>
            <a:endParaRPr lang="zh-CN" altLang="en-US" b="1">
              <a:solidFill>
                <a:schemeClr val="accent6"/>
              </a:solidFill>
            </a:endParaRP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124744"/>
            <a:ext cx="3402722" cy="5590186"/>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4</a:t>
            </a:fld>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456138"/>
            <a:ext cx="3686646" cy="4444685"/>
          </a:xfrm>
          <a:prstGeom prst="rect">
            <a:avLst/>
          </a:prstGeom>
        </p:spPr>
      </p:pic>
    </p:spTree>
    <p:extLst>
      <p:ext uri="{BB962C8B-B14F-4D97-AF65-F5344CB8AC3E}">
        <p14:creationId xmlns:p14="http://schemas.microsoft.com/office/powerpoint/2010/main" val="5178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52120" y="1844824"/>
            <a:ext cx="2962672" cy="3240360"/>
          </a:xfrm>
        </p:spPr>
        <p:txBody>
          <a:bodyPr>
            <a:normAutofit fontScale="90000"/>
          </a:bodyPr>
          <a:lstStyle/>
          <a:p>
            <a:r>
              <a:rPr lang="fr-FR" altLang="zh-CN" smtClean="0"/>
              <a:t>Georges de la Tour</a:t>
            </a:r>
            <a:br>
              <a:rPr lang="fr-FR" altLang="zh-CN" smtClean="0"/>
            </a:br>
            <a:r>
              <a:rPr lang="fr-FR" altLang="zh-CN" smtClean="0"/>
              <a:t>environ 1640</a:t>
            </a:r>
            <a:br>
              <a:rPr lang="fr-FR" altLang="zh-CN" smtClean="0"/>
            </a:br>
            <a:r>
              <a:rPr lang="fr-FR" altLang="zh-CN" i="1" smtClean="0"/>
              <a:t>La Madeleine aux deux flammes</a:t>
            </a:r>
            <a:r>
              <a:rPr lang="fr-FR" altLang="zh-CN" smtClean="0"/>
              <a:t/>
            </a:r>
            <a:br>
              <a:rPr lang="fr-FR" altLang="zh-CN" smtClean="0"/>
            </a:b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0"/>
            <a:ext cx="4752528" cy="682677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40</a:t>
            </a:fld>
            <a:endParaRPr lang="zh-CN" altLang="en-US"/>
          </a:p>
        </p:txBody>
      </p:sp>
    </p:spTree>
    <p:extLst>
      <p:ext uri="{BB962C8B-B14F-4D97-AF65-F5344CB8AC3E}">
        <p14:creationId xmlns:p14="http://schemas.microsoft.com/office/powerpoint/2010/main" val="42945487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Chevaliers</a:t>
            </a:r>
            <a:br>
              <a:rPr lang="fr-FR" altLang="zh-CN" smtClean="0"/>
            </a:br>
            <a:r>
              <a:rPr lang="fr-FR" altLang="zh-CN" smtClean="0"/>
              <a:t>Chanson de geste</a:t>
            </a:r>
            <a:endParaRPr lang="zh-CN" altLang="en-US"/>
          </a:p>
        </p:txBody>
      </p:sp>
      <p:pic>
        <p:nvPicPr>
          <p:cNvPr id="5" name="内容占位符 4"/>
          <p:cNvPicPr>
            <a:picLocks noGrp="1" noChangeAspect="1"/>
          </p:cNvPicPr>
          <p:nvPr>
            <p:ph idx="1"/>
          </p:nvPr>
        </p:nvPicPr>
        <p:blipFill rotWithShape="1">
          <a:blip r:embed="rId2">
            <a:extLst>
              <a:ext uri="{28A0092B-C50C-407E-A947-70E740481C1C}">
                <a14:useLocalDpi xmlns:a14="http://schemas.microsoft.com/office/drawing/2010/main" val="0"/>
              </a:ext>
            </a:extLst>
          </a:blip>
          <a:srcRect l="2006" r="1446" b="7458"/>
          <a:stretch/>
        </p:blipFill>
        <p:spPr>
          <a:xfrm>
            <a:off x="826481" y="2040813"/>
            <a:ext cx="7561943" cy="477256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41</a:t>
            </a:fld>
            <a:endParaRPr lang="zh-CN" altLang="en-US"/>
          </a:p>
        </p:txBody>
      </p:sp>
    </p:spTree>
    <p:extLst>
      <p:ext uri="{BB962C8B-B14F-4D97-AF65-F5344CB8AC3E}">
        <p14:creationId xmlns:p14="http://schemas.microsoft.com/office/powerpoint/2010/main" val="42236890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i="1"/>
              <a:t>Perceval ou le Conte du Graal</a:t>
            </a:r>
            <a:r>
              <a:rPr lang="fr-FR" altLang="zh-CN"/>
              <a:t> de Chrétien de Troyes</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42</a:t>
            </a:fld>
            <a:endParaRPr lang="zh-CN" alt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2091" y="1484784"/>
            <a:ext cx="4932197" cy="5373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1647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b="1" smtClean="0">
                <a:solidFill>
                  <a:schemeClr val="accent6"/>
                </a:solidFill>
              </a:rPr>
              <a:t>Rennaissance</a:t>
            </a:r>
            <a:endParaRPr lang="zh-CN" altLang="en-US" b="1">
              <a:solidFill>
                <a:schemeClr val="accent6"/>
              </a:solidFill>
            </a:endParaRP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43</a:t>
            </a:fld>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556792"/>
            <a:ext cx="5770486" cy="4387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77081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051720" y="5517232"/>
            <a:ext cx="5112568" cy="608931"/>
          </a:xfrm>
        </p:spPr>
        <p:txBody>
          <a:bodyPr/>
          <a:lstStyle/>
          <a:p>
            <a:pPr marL="0" indent="0" algn="ctr">
              <a:buNone/>
            </a:pPr>
            <a:r>
              <a:rPr lang="fr-FR" altLang="zh-CN" b="1" smtClean="0">
                <a:solidFill>
                  <a:schemeClr val="accent6"/>
                </a:solidFill>
              </a:rPr>
              <a:t>Vidéo</a:t>
            </a:r>
            <a:endParaRPr lang="zh-CN" altLang="en-US" b="1">
              <a:solidFill>
                <a:schemeClr val="accent6"/>
              </a:solidFill>
            </a:endParaRPr>
          </a:p>
        </p:txBody>
      </p:sp>
      <p:sp>
        <p:nvSpPr>
          <p:cNvPr id="4" name="灯片编号占位符 3"/>
          <p:cNvSpPr>
            <a:spLocks noGrp="1"/>
          </p:cNvSpPr>
          <p:nvPr>
            <p:ph type="sldNum" sz="quarter" idx="12"/>
          </p:nvPr>
        </p:nvSpPr>
        <p:spPr/>
        <p:txBody>
          <a:bodyPr/>
          <a:lstStyle/>
          <a:p>
            <a:fld id="{FAA457E4-B624-4532-B704-58963F85D919}" type="slidenum">
              <a:rPr lang="zh-CN" altLang="en-US" smtClean="0"/>
              <a:t>44</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8496944" cy="4147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9862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Château de Fontainebleau (majoritairement au 16</a:t>
            </a:r>
            <a:r>
              <a:rPr lang="fr-FR" altLang="zh-CN" baseline="30000" smtClean="0"/>
              <a:t>e</a:t>
            </a:r>
            <a:r>
              <a:rPr lang="fr-FR" altLang="zh-CN" smtClean="0"/>
              <a:t> siècle)</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743" y="2852936"/>
            <a:ext cx="9043257" cy="2961667"/>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45</a:t>
            </a:fld>
            <a:endParaRPr lang="zh-CN" altLang="en-US"/>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556792"/>
            <a:ext cx="1998301" cy="193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420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Château de Chambord</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175" y="1196752"/>
            <a:ext cx="8229281" cy="5143301"/>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46</a:t>
            </a:fld>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816" y="4509120"/>
            <a:ext cx="1680041" cy="1662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52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980728"/>
            <a:ext cx="8229600" cy="1143000"/>
          </a:xfrm>
        </p:spPr>
        <p:txBody>
          <a:bodyPr/>
          <a:lstStyle/>
          <a:p>
            <a:endParaRPr lang="zh-CN" altLang="en-US"/>
          </a:p>
        </p:txBody>
      </p:sp>
      <p:sp>
        <p:nvSpPr>
          <p:cNvPr id="3" name="内容占位符 2"/>
          <p:cNvSpPr>
            <a:spLocks noGrp="1"/>
          </p:cNvSpPr>
          <p:nvPr>
            <p:ph idx="1"/>
          </p:nvPr>
        </p:nvSpPr>
        <p:spPr>
          <a:xfrm>
            <a:off x="2483768" y="2564904"/>
            <a:ext cx="6203032" cy="3561259"/>
          </a:xfrm>
        </p:spPr>
        <p:txBody>
          <a:bodyPr/>
          <a:lstStyle/>
          <a:p>
            <a:r>
              <a:rPr lang="fr-FR" altLang="zh-CN" smtClean="0"/>
              <a:t>L’anatomie</a:t>
            </a:r>
          </a:p>
          <a:p>
            <a:r>
              <a:rPr lang="fr-FR" altLang="zh-CN" smtClean="0"/>
              <a:t>L’optique et la perspective</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47</a:t>
            </a:fld>
            <a:endParaRPr lang="zh-CN" altLang="en-US"/>
          </a:p>
        </p:txBody>
      </p:sp>
    </p:spTree>
    <p:extLst>
      <p:ext uri="{BB962C8B-B14F-4D97-AF65-F5344CB8AC3E}">
        <p14:creationId xmlns:p14="http://schemas.microsoft.com/office/powerpoint/2010/main" val="38564624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148064" y="1628800"/>
            <a:ext cx="3995936" cy="4497363"/>
          </a:xfrm>
        </p:spPr>
        <p:txBody>
          <a:bodyPr/>
          <a:lstStyle/>
          <a:p>
            <a:r>
              <a:rPr lang="fr-FR" altLang="zh-CN" smtClean="0"/>
              <a:t>L’école de Fontainebleau</a:t>
            </a:r>
          </a:p>
          <a:p>
            <a:endParaRPr lang="fr-FR" altLang="zh-CN"/>
          </a:p>
          <a:p>
            <a:pPr marL="0" indent="0">
              <a:buNone/>
            </a:pPr>
            <a:r>
              <a:rPr lang="fr-FR" altLang="zh-CN" smtClean="0"/>
              <a:t>Mythes greco-romains</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48</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91" y="0"/>
            <a:ext cx="4160125" cy="6844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05817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16632"/>
            <a:ext cx="8964488" cy="1728192"/>
          </a:xfrm>
        </p:spPr>
        <p:txBody>
          <a:bodyPr>
            <a:normAutofit/>
          </a:bodyPr>
          <a:lstStyle/>
          <a:p>
            <a:r>
              <a:rPr lang="fr-FR" altLang="zh-CN"/>
              <a:t>Portrait présumé de Gabrielle d'Estrées et de sa sœur la duchesse de Villars, anonyme (vers 1594, musée du Louvre).</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49</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732761"/>
            <a:ext cx="7632848" cy="5080615"/>
          </a:xfrm>
          <a:prstGeom prst="rect">
            <a:avLst/>
          </a:prstGeom>
        </p:spPr>
      </p:pic>
    </p:spTree>
    <p:extLst>
      <p:ext uri="{BB962C8B-B14F-4D97-AF65-F5344CB8AC3E}">
        <p14:creationId xmlns:p14="http://schemas.microsoft.com/office/powerpoint/2010/main" val="27514908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Le pond du Gard (arqueduc)</a:t>
            </a:r>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5405" y="1600200"/>
            <a:ext cx="6793190" cy="4525963"/>
          </a:xfr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682" y="4149080"/>
            <a:ext cx="2763933" cy="2525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fld id="{FAA457E4-B624-4532-B704-58963F85D919}" type="slidenum">
              <a:rPr lang="zh-CN" altLang="en-US" smtClean="0"/>
              <a:t>5</a:t>
            </a:fld>
            <a:endParaRPr lang="zh-CN" altLang="en-US"/>
          </a:p>
        </p:txBody>
      </p:sp>
    </p:spTree>
    <p:extLst>
      <p:ext uri="{BB962C8B-B14F-4D97-AF65-F5344CB8AC3E}">
        <p14:creationId xmlns:p14="http://schemas.microsoft.com/office/powerpoint/2010/main" val="282028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François Rabelais (1494-1554)</a:t>
            </a:r>
            <a:endParaRPr lang="zh-CN" altLang="en-US"/>
          </a:p>
        </p:txBody>
      </p:sp>
      <p:sp>
        <p:nvSpPr>
          <p:cNvPr id="3" name="内容占位符 2"/>
          <p:cNvSpPr>
            <a:spLocks noGrp="1"/>
          </p:cNvSpPr>
          <p:nvPr>
            <p:ph idx="1"/>
          </p:nvPr>
        </p:nvSpPr>
        <p:spPr>
          <a:xfrm>
            <a:off x="395536" y="2780928"/>
            <a:ext cx="8291264" cy="3345235"/>
          </a:xfrm>
        </p:spPr>
        <p:txBody>
          <a:bodyPr/>
          <a:lstStyle/>
          <a:p>
            <a:r>
              <a:rPr lang="fr-FR" altLang="zh-CN" smtClean="0"/>
              <a:t>Pantagruel</a:t>
            </a:r>
            <a:br>
              <a:rPr lang="fr-FR" altLang="zh-CN" smtClean="0"/>
            </a:br>
            <a:r>
              <a:rPr lang="fr-FR" altLang="zh-CN" smtClean="0"/>
              <a:t>et Gargantua</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50</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1268760"/>
            <a:ext cx="4527815" cy="5601420"/>
          </a:xfrm>
          <a:prstGeom prst="rect">
            <a:avLst/>
          </a:prstGeom>
        </p:spPr>
      </p:pic>
    </p:spTree>
    <p:extLst>
      <p:ext uri="{BB962C8B-B14F-4D97-AF65-F5344CB8AC3E}">
        <p14:creationId xmlns:p14="http://schemas.microsoft.com/office/powerpoint/2010/main" val="13567158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52120" y="2132856"/>
            <a:ext cx="3491880" cy="2448272"/>
          </a:xfrm>
        </p:spPr>
        <p:txBody>
          <a:bodyPr>
            <a:normAutofit/>
          </a:bodyPr>
          <a:lstStyle/>
          <a:p>
            <a:r>
              <a:rPr lang="fr-FR" altLang="zh-CN" sz="2800" smtClean="0"/>
              <a:t>Pentagruel</a:t>
            </a:r>
            <a:br>
              <a:rPr lang="fr-FR" altLang="zh-CN" sz="2800" smtClean="0"/>
            </a:br>
            <a:r>
              <a:rPr lang="fr-FR" altLang="zh-CN" sz="2800" smtClean="0"/>
              <a:t>par Gustave </a:t>
            </a:r>
            <a:r>
              <a:rPr lang="fr-FR" altLang="zh-CN" sz="2800" smtClean="0"/>
              <a:t>Doré (XIXe siècle)</a:t>
            </a:r>
            <a:endParaRPr lang="zh-CN" altLang="en-US" sz="280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44624"/>
            <a:ext cx="5414839" cy="6698771"/>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51</a:t>
            </a:fld>
            <a:endParaRPr lang="zh-CN" altLang="en-US"/>
          </a:p>
        </p:txBody>
      </p:sp>
    </p:spTree>
    <p:extLst>
      <p:ext uri="{BB962C8B-B14F-4D97-AF65-F5344CB8AC3E}">
        <p14:creationId xmlns:p14="http://schemas.microsoft.com/office/powerpoint/2010/main" val="42463299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fr-FR" altLang="zh-CN" i="1" smtClean="0"/>
              <a:t>Pantagruel</a:t>
            </a:r>
            <a:r>
              <a:rPr lang="fr-FR" altLang="zh-CN" smtClean="0"/>
              <a:t>, </a:t>
            </a:r>
            <a:r>
              <a:rPr lang="fr-FR" altLang="zh-CN" smtClean="0"/>
              <a:t>Chapitre </a:t>
            </a:r>
            <a:r>
              <a:rPr lang="fr-FR" altLang="zh-CN" smtClean="0"/>
              <a:t>3</a:t>
            </a:r>
            <a:endParaRPr lang="zh-CN" altLang="en-US"/>
          </a:p>
        </p:txBody>
      </p:sp>
      <p:sp>
        <p:nvSpPr>
          <p:cNvPr id="12" name="内容占位符 11"/>
          <p:cNvSpPr>
            <a:spLocks noGrp="1"/>
          </p:cNvSpPr>
          <p:nvPr>
            <p:ph sz="half" idx="1"/>
          </p:nvPr>
        </p:nvSpPr>
        <p:spPr/>
        <p:txBody>
          <a:bodyPr>
            <a:normAutofit fontScale="85000" lnSpcReduction="20000"/>
          </a:bodyPr>
          <a:lstStyle/>
          <a:p>
            <a:r>
              <a:rPr lang="fr-FR" altLang="zh-CN"/>
              <a:t>Pleureray ie, disoit il ? Ouy : car pourquoy ? Ma tant bonne femme est morte, qui estoit la plus cecy et cela qui fut au monde. Jamais ie ne la verray, iamais ie nen recouvreray une telle : ce mest une perte inestimable. O mon dieu, que te avoys ie faict pour ainsi me punir ? que ne menvoyas tu la mort a moy premier qua elle ? car vivre sans elle ne mest que languir ?</a:t>
            </a:r>
            <a:endParaRPr lang="zh-CN" altLang="en-US"/>
          </a:p>
        </p:txBody>
      </p:sp>
      <p:sp>
        <p:nvSpPr>
          <p:cNvPr id="13" name="内容占位符 12"/>
          <p:cNvSpPr>
            <a:spLocks noGrp="1"/>
          </p:cNvSpPr>
          <p:nvPr>
            <p:ph sz="half" idx="2"/>
          </p:nvPr>
        </p:nvSpPr>
        <p:spPr/>
        <p:txBody>
          <a:bodyPr>
            <a:normAutofit fontScale="85000" lnSpcReduction="20000"/>
          </a:bodyPr>
          <a:lstStyle/>
          <a:p>
            <a:r>
              <a:rPr lang="fr-FR" altLang="zh-CN" smtClean="0"/>
              <a:t>Pleurerais-je? disait-il. Oui, car pourquoi? Ma tant bonne femme est morte, qui était la plus ceci, la plus cela qui fut au monde. Jamais je ne la verrai, jamais je n’en recouvrerai une telle: ce m’est une perte inestimable. O mon Dieu! Que t’avais-je fait pour ainsi me punir? Que n’envoyas tu la mort à moi premier qu’à elle? car vivre sans elle ne m’est que languir?</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52</a:t>
            </a:fld>
            <a:endParaRPr lang="zh-CN" altLang="en-US"/>
          </a:p>
        </p:txBody>
      </p:sp>
    </p:spTree>
    <p:extLst>
      <p:ext uri="{BB962C8B-B14F-4D97-AF65-F5344CB8AC3E}">
        <p14:creationId xmlns:p14="http://schemas.microsoft.com/office/powerpoint/2010/main" val="18596691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Nicolas </a:t>
            </a:r>
            <a:r>
              <a:rPr lang="en-US" altLang="zh-CN" smtClean="0"/>
              <a:t>Gombert (1495-1556)</a:t>
            </a:r>
            <a:br>
              <a:rPr lang="en-US" altLang="zh-CN" smtClean="0"/>
            </a:br>
            <a:r>
              <a:rPr lang="en-US" altLang="zh-CN" smtClean="0"/>
              <a:t>Mille regrets</a:t>
            </a:r>
            <a:endParaRPr lang="zh-CN" altLang="en-US"/>
          </a:p>
        </p:txBody>
      </p:sp>
      <p:pic>
        <p:nvPicPr>
          <p:cNvPr id="5" name="y2mate.com - Mille regres  Nicolas Gombert  Ensemble Clément Janequin.mp3">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6732240" y="980728"/>
            <a:ext cx="609600" cy="609600"/>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53</a:t>
            </a:fld>
            <a:endParaRPr lang="zh-CN" altLang="en-US"/>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14" y="1988840"/>
            <a:ext cx="9046640" cy="1788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91680" y="4437112"/>
            <a:ext cx="6768752" cy="1077218"/>
          </a:xfrm>
          <a:prstGeom prst="rect">
            <a:avLst/>
          </a:prstGeom>
          <a:noFill/>
        </p:spPr>
        <p:txBody>
          <a:bodyPr wrap="square" rtlCol="0">
            <a:spAutoFit/>
          </a:bodyPr>
          <a:lstStyle/>
          <a:p>
            <a:r>
              <a:rPr lang="fr-FR" altLang="zh-CN" sz="3200" smtClean="0"/>
              <a:t>Les orgues des cathédrales   </a:t>
            </a:r>
            <a:r>
              <a:rPr lang="fr-FR" altLang="zh-CN" sz="3200" b="1" smtClean="0">
                <a:solidFill>
                  <a:schemeClr val="accent6"/>
                </a:solidFill>
              </a:rPr>
              <a:t>Vidéo</a:t>
            </a:r>
          </a:p>
          <a:p>
            <a:r>
              <a:rPr lang="fr-FR" altLang="zh-CN" sz="3200" smtClean="0"/>
              <a:t>Danse                                        </a:t>
            </a:r>
            <a:r>
              <a:rPr lang="fr-FR" altLang="zh-CN" sz="3200" b="1" smtClean="0">
                <a:solidFill>
                  <a:schemeClr val="accent6"/>
                </a:solidFill>
              </a:rPr>
              <a:t>Vidéo</a:t>
            </a:r>
            <a:endParaRPr lang="zh-CN" altLang="en-US" sz="3200" b="1">
              <a:solidFill>
                <a:schemeClr val="accent6"/>
              </a:solidFill>
            </a:endParaRPr>
          </a:p>
        </p:txBody>
      </p:sp>
    </p:spTree>
    <p:extLst>
      <p:ext uri="{BB962C8B-B14F-4D97-AF65-F5344CB8AC3E}">
        <p14:creationId xmlns:p14="http://schemas.microsoft.com/office/powerpoint/2010/main" val="246214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90859"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426170"/>
          </a:xfrm>
        </p:spPr>
        <p:txBody>
          <a:bodyPr>
            <a:normAutofit fontScale="90000"/>
          </a:bodyPr>
          <a:lstStyle/>
          <a:p>
            <a:r>
              <a:rPr lang="fr-FR" altLang="zh-CN" b="1" smtClean="0">
                <a:solidFill>
                  <a:schemeClr val="accent6"/>
                </a:solidFill>
              </a:rPr>
              <a:t>17</a:t>
            </a:r>
            <a:r>
              <a:rPr lang="fr-FR" altLang="zh-CN" b="1" baseline="30000" smtClean="0">
                <a:solidFill>
                  <a:schemeClr val="accent6"/>
                </a:solidFill>
              </a:rPr>
              <a:t>e</a:t>
            </a:r>
            <a:r>
              <a:rPr lang="fr-FR" altLang="zh-CN" b="1" smtClean="0">
                <a:solidFill>
                  <a:schemeClr val="accent6"/>
                </a:solidFill>
              </a:rPr>
              <a:t> siècle</a:t>
            </a:r>
            <a:br>
              <a:rPr lang="fr-FR" altLang="zh-CN" b="1" smtClean="0">
                <a:solidFill>
                  <a:schemeClr val="accent6"/>
                </a:solidFill>
              </a:rPr>
            </a:br>
            <a:r>
              <a:rPr lang="fr-FR" altLang="zh-CN"/>
              <a:t>L’art baroque</a:t>
            </a:r>
            <a:br>
              <a:rPr lang="fr-FR" altLang="zh-CN"/>
            </a:br>
            <a:endParaRPr lang="zh-CN" altLang="en-US" b="1">
              <a:solidFill>
                <a:schemeClr val="accent6"/>
              </a:solidFill>
            </a:endParaRPr>
          </a:p>
        </p:txBody>
      </p:sp>
      <p:sp>
        <p:nvSpPr>
          <p:cNvPr id="4" name="灯片编号占位符 3"/>
          <p:cNvSpPr>
            <a:spLocks noGrp="1"/>
          </p:cNvSpPr>
          <p:nvPr>
            <p:ph type="sldNum" sz="quarter" idx="12"/>
          </p:nvPr>
        </p:nvSpPr>
        <p:spPr/>
        <p:txBody>
          <a:bodyPr/>
          <a:lstStyle/>
          <a:p>
            <a:fld id="{FAA457E4-B624-4532-B704-58963F85D919}" type="slidenum">
              <a:rPr lang="zh-CN" altLang="en-US" smtClean="0"/>
              <a:t>54</a:t>
            </a:fld>
            <a:endParaRPr lang="zh-CN" altLang="en-US"/>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1772816"/>
            <a:ext cx="5125465" cy="4104456"/>
          </a:xfrm>
        </p:spPr>
      </p:pic>
    </p:spTree>
    <p:extLst>
      <p:ext uri="{BB962C8B-B14F-4D97-AF65-F5344CB8AC3E}">
        <p14:creationId xmlns:p14="http://schemas.microsoft.com/office/powerpoint/2010/main" val="330244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52736"/>
            <a:ext cx="8229600" cy="1224136"/>
          </a:xfrm>
        </p:spPr>
        <p:txBody>
          <a:bodyPr>
            <a:normAutofit fontScale="90000"/>
          </a:bodyPr>
          <a:lstStyle/>
          <a:p>
            <a:r>
              <a:rPr lang="fr-FR" altLang="zh-CN"/>
              <a:t>Hôtel des invalides</a:t>
            </a:r>
            <a:r>
              <a:rPr lang="zh-CN" altLang="en-US"/>
              <a:t/>
            </a:r>
            <a:br>
              <a:rPr lang="zh-CN" altLang="en-US"/>
            </a:b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55</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564904"/>
            <a:ext cx="8938263" cy="3128392"/>
          </a:xfrm>
          <a:prstGeom prst="rect">
            <a:avLst/>
          </a:prstGeom>
        </p:spPr>
      </p:pic>
    </p:spTree>
    <p:extLst>
      <p:ext uri="{BB962C8B-B14F-4D97-AF65-F5344CB8AC3E}">
        <p14:creationId xmlns:p14="http://schemas.microsoft.com/office/powerpoint/2010/main" val="16852872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56</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0"/>
            <a:ext cx="4680520" cy="6875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27394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Versailles</a:t>
            </a:r>
            <a:br>
              <a:rPr lang="fr-FR" altLang="zh-CN" smtClean="0"/>
            </a:br>
            <a:r>
              <a:rPr lang="fr-FR" altLang="zh-CN" smtClean="0"/>
              <a:t>Bassin d’Apollon</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9886" y="1556792"/>
            <a:ext cx="6790506" cy="4490884"/>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57</a:t>
            </a:fld>
            <a:endParaRPr lang="zh-CN" altLang="en-US"/>
          </a:p>
        </p:txBody>
      </p:sp>
    </p:spTree>
    <p:extLst>
      <p:ext uri="{BB962C8B-B14F-4D97-AF65-F5344CB8AC3E}">
        <p14:creationId xmlns:p14="http://schemas.microsoft.com/office/powerpoint/2010/main" val="33321787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28958" y="-1083"/>
            <a:ext cx="4115450" cy="685908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58</a:t>
            </a:fld>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268760"/>
            <a:ext cx="3024336" cy="480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20189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4048" y="2420888"/>
            <a:ext cx="3960440" cy="1143000"/>
          </a:xfrm>
        </p:spPr>
        <p:txBody>
          <a:bodyPr>
            <a:normAutofit fontScale="90000"/>
          </a:bodyPr>
          <a:lstStyle/>
          <a:p>
            <a:r>
              <a:rPr lang="fr-FR" altLang="zh-CN" smtClean="0"/>
              <a:t>Hyacinthe Rigaud</a:t>
            </a:r>
            <a:br>
              <a:rPr lang="fr-FR" altLang="zh-CN" smtClean="0"/>
            </a:br>
            <a:r>
              <a:rPr lang="fr-FR" altLang="zh-CN" i="1" smtClean="0"/>
              <a:t>Christ expiant </a:t>
            </a:r>
            <a:r>
              <a:rPr lang="fr-FR" altLang="zh-CN" smtClean="0"/>
              <a:t>(1695)</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0"/>
            <a:ext cx="4503420" cy="6858000"/>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59</a:t>
            </a:fld>
            <a:endParaRPr lang="zh-CN" altLang="en-US"/>
          </a:p>
        </p:txBody>
      </p:sp>
    </p:spTree>
    <p:extLst>
      <p:ext uri="{BB962C8B-B14F-4D97-AF65-F5344CB8AC3E}">
        <p14:creationId xmlns:p14="http://schemas.microsoft.com/office/powerpoint/2010/main" val="2967195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Théâtre antique de Lyon</a:t>
            </a:r>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5405" y="1600200"/>
            <a:ext cx="6793190" cy="4525963"/>
          </a:xfrm>
        </p:spPr>
      </p:pic>
      <p:sp>
        <p:nvSpPr>
          <p:cNvPr id="3" name="灯片编号占位符 2"/>
          <p:cNvSpPr>
            <a:spLocks noGrp="1"/>
          </p:cNvSpPr>
          <p:nvPr>
            <p:ph type="sldNum" sz="quarter" idx="12"/>
          </p:nvPr>
        </p:nvSpPr>
        <p:spPr/>
        <p:txBody>
          <a:bodyPr/>
          <a:lstStyle/>
          <a:p>
            <a:fld id="{FAA457E4-B624-4532-B704-58963F85D919}" type="slidenum">
              <a:rPr lang="zh-CN" altLang="en-US" smtClean="0"/>
              <a:t>6</a:t>
            </a:fld>
            <a:endParaRPr lang="zh-CN" altLang="en-US"/>
          </a:p>
        </p:txBody>
      </p:sp>
    </p:spTree>
    <p:extLst>
      <p:ext uri="{BB962C8B-B14F-4D97-AF65-F5344CB8AC3E}">
        <p14:creationId xmlns:p14="http://schemas.microsoft.com/office/powerpoint/2010/main" val="26495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8064" y="2852936"/>
            <a:ext cx="3466728" cy="1143000"/>
          </a:xfrm>
        </p:spPr>
        <p:txBody>
          <a:bodyPr>
            <a:normAutofit fontScale="90000"/>
          </a:bodyPr>
          <a:lstStyle/>
          <a:p>
            <a:r>
              <a:rPr lang="fr-FR" altLang="zh-CN"/>
              <a:t>Rubens (1577-1640)</a:t>
            </a:r>
            <a:br>
              <a:rPr lang="fr-FR" altLang="zh-CN"/>
            </a:br>
            <a:r>
              <a:rPr lang="fr-FR" altLang="zh-CN" sz="3600" i="1"/>
              <a:t>Saint Dominique et saint François préservant le monde de la colère du Christ</a:t>
            </a:r>
            <a:endParaRPr lang="zh-CN" altLang="en-US" sz="3600" i="1"/>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8918" y="156715"/>
            <a:ext cx="4256262" cy="6656661"/>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60</a:t>
            </a:fld>
            <a:endParaRPr lang="zh-CN" altLang="en-US"/>
          </a:p>
        </p:txBody>
      </p:sp>
    </p:spTree>
    <p:extLst>
      <p:ext uri="{BB962C8B-B14F-4D97-AF65-F5344CB8AC3E}">
        <p14:creationId xmlns:p14="http://schemas.microsoft.com/office/powerpoint/2010/main" val="23099260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6176" y="2002830"/>
            <a:ext cx="2530624" cy="3370386"/>
          </a:xfrm>
        </p:spPr>
        <p:txBody>
          <a:bodyPr>
            <a:normAutofit/>
          </a:bodyPr>
          <a:lstStyle/>
          <a:p>
            <a:r>
              <a:rPr lang="en-US" altLang="zh-CN" sz="2800"/>
              <a:t>L'apothéose des Médicis de Luca Giordano (palais Medici-Riccardi, Florence)</a:t>
            </a:r>
            <a:endParaRPr lang="zh-CN" altLang="en-US" sz="280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0"/>
            <a:ext cx="5467545" cy="6858000"/>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61</a:t>
            </a:fld>
            <a:endParaRPr lang="zh-CN" altLang="en-US"/>
          </a:p>
        </p:txBody>
      </p:sp>
    </p:spTree>
    <p:extLst>
      <p:ext uri="{BB962C8B-B14F-4D97-AF65-F5344CB8AC3E}">
        <p14:creationId xmlns:p14="http://schemas.microsoft.com/office/powerpoint/2010/main" val="38125226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62</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39" y="21839"/>
            <a:ext cx="8480109" cy="6838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内容占位符 2"/>
          <p:cNvSpPr>
            <a:spLocks noGrp="1"/>
          </p:cNvSpPr>
          <p:nvPr>
            <p:ph idx="1"/>
          </p:nvPr>
        </p:nvSpPr>
        <p:spPr>
          <a:xfrm>
            <a:off x="5508104" y="2964085"/>
            <a:ext cx="3178696" cy="4137323"/>
          </a:xfrm>
        </p:spPr>
        <p:txBody>
          <a:bodyPr/>
          <a:lstStyle/>
          <a:p>
            <a:r>
              <a:rPr lang="en-US" altLang="zh-CN" smtClean="0"/>
              <a:t>Le trompe-l’oeil</a:t>
            </a:r>
            <a:endParaRPr lang="zh-CN" altLang="en-US"/>
          </a:p>
        </p:txBody>
      </p:sp>
    </p:spTree>
    <p:extLst>
      <p:ext uri="{BB962C8B-B14F-4D97-AF65-F5344CB8AC3E}">
        <p14:creationId xmlns:p14="http://schemas.microsoft.com/office/powerpoint/2010/main" val="8830617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63</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88"/>
            <a:ext cx="4788023" cy="3446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6" y="3376607"/>
            <a:ext cx="4821989" cy="3481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055272"/>
            <a:ext cx="6984776" cy="688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38396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64</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02"/>
            <a:ext cx="4572000" cy="679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1" y="6429375"/>
            <a:ext cx="881062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77228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43408"/>
            <a:ext cx="8229600" cy="1143000"/>
          </a:xfrm>
        </p:spPr>
        <p:txBody>
          <a:bodyPr/>
          <a:lstStyle/>
          <a:p>
            <a:r>
              <a:rPr lang="en-US" altLang="zh-CN" smtClean="0"/>
              <a:t>Vatican, la Basilique Saint-Pierre</a:t>
            </a:r>
            <a:endParaRPr lang="zh-CN" altLang="en-US"/>
          </a:p>
        </p:txBody>
      </p:sp>
      <p:sp>
        <p:nvSpPr>
          <p:cNvPr id="3" name="内容占位符 2"/>
          <p:cNvSpPr>
            <a:spLocks noGrp="1"/>
          </p:cNvSpPr>
          <p:nvPr>
            <p:ph idx="1"/>
          </p:nvPr>
        </p:nvSpPr>
        <p:spPr>
          <a:xfrm>
            <a:off x="683568" y="4044205"/>
            <a:ext cx="3024336" cy="2625155"/>
          </a:xfrm>
        </p:spPr>
        <p:txBody>
          <a:bodyPr/>
          <a:lstStyle/>
          <a:p>
            <a:pPr marL="0" indent="0">
              <a:buNone/>
            </a:pPr>
            <a:r>
              <a:rPr lang="en-US" altLang="zh-CN" smtClean="0"/>
              <a:t>Les marbres</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65</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2082500"/>
            <a:ext cx="4752528" cy="4730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726852"/>
            <a:ext cx="9180512" cy="1117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43495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012160" y="1600200"/>
            <a:ext cx="2674640" cy="4525963"/>
          </a:xfrm>
        </p:spPr>
        <p:txBody>
          <a:bodyPr>
            <a:normAutofit fontScale="92500" lnSpcReduction="10000"/>
          </a:bodyPr>
          <a:lstStyle/>
          <a:p>
            <a:pPr marL="0" indent="0">
              <a:buNone/>
            </a:pPr>
            <a:r>
              <a:rPr lang="fr-FR" altLang="zh-CN" smtClean="0"/>
              <a:t>Caravage</a:t>
            </a:r>
          </a:p>
          <a:p>
            <a:pPr marL="0" indent="0">
              <a:buNone/>
            </a:pPr>
            <a:r>
              <a:rPr lang="fr-FR" altLang="zh-CN" i="1" smtClean="0"/>
              <a:t>Le </a:t>
            </a:r>
            <a:r>
              <a:rPr lang="fr-FR" altLang="zh-CN" i="1"/>
              <a:t>Martyre de saint Matthieu, </a:t>
            </a:r>
            <a:r>
              <a:rPr lang="fr-FR" altLang="zh-CN" i="1" smtClean="0"/>
              <a:t>1599-1600</a:t>
            </a:r>
            <a:r>
              <a:rPr lang="fr-FR" altLang="zh-CN" smtClean="0"/>
              <a:t>.</a:t>
            </a:r>
          </a:p>
          <a:p>
            <a:pPr marL="0" indent="0">
              <a:buNone/>
            </a:pPr>
            <a:r>
              <a:rPr lang="fr-FR" altLang="zh-CN" smtClean="0"/>
              <a:t>Chapelle </a:t>
            </a:r>
            <a:r>
              <a:rPr lang="fr-FR" altLang="zh-CN"/>
              <a:t>Contarelli, église Saint-Louis-des-Français de Rome.</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66</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08" y="764704"/>
            <a:ext cx="5755831" cy="5472608"/>
          </a:xfrm>
          <a:prstGeom prst="rect">
            <a:avLst/>
          </a:prstGeom>
        </p:spPr>
      </p:pic>
    </p:spTree>
    <p:extLst>
      <p:ext uri="{BB962C8B-B14F-4D97-AF65-F5344CB8AC3E}">
        <p14:creationId xmlns:p14="http://schemas.microsoft.com/office/powerpoint/2010/main" val="3186326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Galerie des glaces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196752"/>
            <a:ext cx="7839230" cy="521744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67</a:t>
            </a:fld>
            <a:endParaRPr lang="zh-CN" altLang="en-US"/>
          </a:p>
        </p:txBody>
      </p:sp>
    </p:spTree>
    <p:extLst>
      <p:ext uri="{BB962C8B-B14F-4D97-AF65-F5344CB8AC3E}">
        <p14:creationId xmlns:p14="http://schemas.microsoft.com/office/powerpoint/2010/main" val="3117812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412776"/>
            <a:ext cx="5904656" cy="4354684"/>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68</a:t>
            </a:fld>
            <a:endParaRPr lang="zh-CN" altLang="en-US"/>
          </a:p>
        </p:txBody>
      </p:sp>
    </p:spTree>
    <p:extLst>
      <p:ext uri="{BB962C8B-B14F-4D97-AF65-F5344CB8AC3E}">
        <p14:creationId xmlns:p14="http://schemas.microsoft.com/office/powerpoint/2010/main" val="32668300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Musique et danse baroque</a:t>
            </a:r>
            <a:endParaRPr lang="zh-CN" altLang="en-US"/>
          </a:p>
        </p:txBody>
      </p:sp>
      <p:sp>
        <p:nvSpPr>
          <p:cNvPr id="3" name="内容占位符 2"/>
          <p:cNvSpPr>
            <a:spLocks noGrp="1"/>
          </p:cNvSpPr>
          <p:nvPr>
            <p:ph idx="1"/>
          </p:nvPr>
        </p:nvSpPr>
        <p:spPr>
          <a:xfrm>
            <a:off x="457200" y="2708920"/>
            <a:ext cx="3754760" cy="3417243"/>
          </a:xfrm>
        </p:spPr>
        <p:txBody>
          <a:bodyPr/>
          <a:lstStyle/>
          <a:p>
            <a:pPr marL="0" indent="0">
              <a:buNone/>
            </a:pPr>
            <a:r>
              <a:rPr lang="fr-FR" altLang="zh-CN" b="1" smtClean="0">
                <a:solidFill>
                  <a:schemeClr val="accent6"/>
                </a:solidFill>
              </a:rPr>
              <a:t>2 Vidéos</a:t>
            </a:r>
          </a:p>
          <a:p>
            <a:r>
              <a:rPr lang="fr-FR" altLang="zh-CN" smtClean="0"/>
              <a:t>Lully (1632-1687), d’origine italienne</a:t>
            </a:r>
          </a:p>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69</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1772816"/>
            <a:ext cx="3610148" cy="4323531"/>
          </a:xfrm>
          <a:prstGeom prst="rect">
            <a:avLst/>
          </a:prstGeom>
        </p:spPr>
      </p:pic>
    </p:spTree>
    <p:extLst>
      <p:ext uri="{BB962C8B-B14F-4D97-AF65-F5344CB8AC3E}">
        <p14:creationId xmlns:p14="http://schemas.microsoft.com/office/powerpoint/2010/main" val="42493032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Arènes de Nîme</a:t>
            </a:r>
            <a:endParaRPr lang="zh-CN" altLang="en-US"/>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442029"/>
            <a:ext cx="7560840" cy="4867291"/>
          </a:xfrm>
        </p:spPr>
      </p:pic>
      <p:sp>
        <p:nvSpPr>
          <p:cNvPr id="3" name="灯片编号占位符 2"/>
          <p:cNvSpPr>
            <a:spLocks noGrp="1"/>
          </p:cNvSpPr>
          <p:nvPr>
            <p:ph type="sldNum" sz="quarter" idx="12"/>
          </p:nvPr>
        </p:nvSpPr>
        <p:spPr/>
        <p:txBody>
          <a:bodyPr/>
          <a:lstStyle/>
          <a:p>
            <a:fld id="{FAA457E4-B624-4532-B704-58963F85D919}" type="slidenum">
              <a:rPr lang="zh-CN" altLang="en-US" smtClean="0"/>
              <a:t>7</a:t>
            </a:fld>
            <a:endParaRPr lang="zh-CN" altLang="en-US"/>
          </a:p>
        </p:txBody>
      </p:sp>
    </p:spTree>
    <p:extLst>
      <p:ext uri="{BB962C8B-B14F-4D97-AF65-F5344CB8AC3E}">
        <p14:creationId xmlns:p14="http://schemas.microsoft.com/office/powerpoint/2010/main" val="125263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0"/>
            <a:ext cx="5001489" cy="6885384"/>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70</a:t>
            </a:fld>
            <a:endParaRPr lang="zh-CN" altLang="en-US"/>
          </a:p>
        </p:txBody>
      </p:sp>
    </p:spTree>
    <p:extLst>
      <p:ext uri="{BB962C8B-B14F-4D97-AF65-F5344CB8AC3E}">
        <p14:creationId xmlns:p14="http://schemas.microsoft.com/office/powerpoint/2010/main" val="3146835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Le français classique</a:t>
            </a:r>
            <a:endParaRPr lang="zh-CN" altLang="en-US"/>
          </a:p>
        </p:txBody>
      </p:sp>
      <p:sp>
        <p:nvSpPr>
          <p:cNvPr id="3" name="内容占位符 2"/>
          <p:cNvSpPr>
            <a:spLocks noGrp="1"/>
          </p:cNvSpPr>
          <p:nvPr>
            <p:ph idx="1"/>
          </p:nvPr>
        </p:nvSpPr>
        <p:spPr/>
        <p:txBody>
          <a:bodyPr>
            <a:normAutofit/>
          </a:bodyPr>
          <a:lstStyle/>
          <a:p>
            <a:r>
              <a:rPr lang="fr-FR" altLang="zh-CN" smtClean="0"/>
              <a:t>L’Académie française (1635)</a:t>
            </a:r>
          </a:p>
          <a:p>
            <a:pPr marL="0" indent="0">
              <a:buNone/>
            </a:pPr>
            <a:endParaRPr lang="fr-FR" altLang="zh-CN"/>
          </a:p>
          <a:p>
            <a:pPr marL="0" indent="0">
              <a:buNone/>
            </a:pPr>
            <a:endParaRPr lang="fr-FR" altLang="zh-CN" smtClean="0"/>
          </a:p>
          <a:p>
            <a:pPr marL="0" indent="0">
              <a:buNone/>
            </a:pPr>
            <a:endParaRPr lang="fr-FR" altLang="zh-CN"/>
          </a:p>
          <a:p>
            <a:pPr marL="0" indent="0">
              <a:buNone/>
            </a:pPr>
            <a:endParaRPr lang="fr-FR" altLang="zh-CN" smtClean="0"/>
          </a:p>
          <a:p>
            <a:pPr marL="0" indent="0">
              <a:buNone/>
            </a:pPr>
            <a:endParaRPr lang="fr-FR" altLang="zh-CN"/>
          </a:p>
          <a:p>
            <a:pPr marL="0" indent="0">
              <a:buNone/>
            </a:pP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71</a:t>
            </a:fld>
            <a:endParaRPr lang="zh-CN"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319256"/>
            <a:ext cx="7397477" cy="4134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7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306058" y="1194322"/>
            <a:ext cx="5842992" cy="1152128"/>
          </a:xfrm>
        </p:spPr>
        <p:txBody>
          <a:bodyPr>
            <a:normAutofit fontScale="85000" lnSpcReduction="10000"/>
          </a:bodyPr>
          <a:lstStyle/>
          <a:p>
            <a:pPr marL="0" indent="0">
              <a:buNone/>
            </a:pPr>
            <a:r>
              <a:rPr lang="fr-FR" altLang="zh-CN"/>
              <a:t>Jean de La Fontaine (1621-1695), </a:t>
            </a:r>
            <a:r>
              <a:rPr lang="fr-FR" altLang="zh-CN" i="1" smtClean="0"/>
              <a:t>Fables</a:t>
            </a:r>
          </a:p>
          <a:p>
            <a:pPr marL="0" indent="0">
              <a:buNone/>
            </a:pPr>
            <a:r>
              <a:rPr lang="fr-FR" altLang="zh-CN" smtClean="0"/>
              <a:t>Blaise </a:t>
            </a:r>
            <a:r>
              <a:rPr lang="fr-FR" altLang="zh-CN"/>
              <a:t>Pascal (1623-1662), </a:t>
            </a:r>
            <a:r>
              <a:rPr lang="fr-FR" altLang="zh-CN" i="1" smtClean="0"/>
              <a:t>Pensées</a:t>
            </a:r>
            <a:endParaRPr lang="fr-FR" altLang="zh-CN" i="1"/>
          </a:p>
        </p:txBody>
      </p:sp>
      <p:sp>
        <p:nvSpPr>
          <p:cNvPr id="4" name="灯片编号占位符 3"/>
          <p:cNvSpPr>
            <a:spLocks noGrp="1"/>
          </p:cNvSpPr>
          <p:nvPr>
            <p:ph type="sldNum" sz="quarter" idx="12"/>
          </p:nvPr>
        </p:nvSpPr>
        <p:spPr/>
        <p:txBody>
          <a:bodyPr/>
          <a:lstStyle/>
          <a:p>
            <a:fld id="{FAA457E4-B624-4532-B704-58963F85D919}" type="slidenum">
              <a:rPr lang="zh-CN" altLang="en-US" smtClean="0"/>
              <a:t>72</a:t>
            </a:fld>
            <a:endParaRPr lang="zh-CN" altLang="en-US"/>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04"/>
          <a:stretch/>
        </p:blipFill>
        <p:spPr bwMode="auto">
          <a:xfrm>
            <a:off x="-27203" y="39764"/>
            <a:ext cx="3333261" cy="346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513" y="2476489"/>
            <a:ext cx="4140101" cy="4229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495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755576" y="3573016"/>
            <a:ext cx="7848872" cy="3301827"/>
          </a:xfrm>
        </p:spPr>
        <p:txBody>
          <a:bodyPr>
            <a:normAutofit fontScale="92500" lnSpcReduction="20000"/>
          </a:bodyPr>
          <a:lstStyle/>
          <a:p>
            <a:r>
              <a:rPr lang="fr-FR" altLang="zh-CN"/>
              <a:t>L’homme n’est qu’un roseau, le plus faible de la nature, mais c’est un roseau pensant. Il ne faut pas que l’univers entier s’arme pour l’écraser ; une vapeur, une goutte d’eau suffit pour le tuer. Mais quand l’univers l’écraserait, l’homme serait encore plus noble que ce qui le tue, puisqu’il sait qu’il meurt et l’avantage que l’univers a sur lui. L’univers n’en sait rien.</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73</a:t>
            </a:fld>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4" y="0"/>
            <a:ext cx="9077733" cy="3514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965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Une grande époque pour le théâtre</a:t>
            </a:r>
            <a:endParaRPr lang="zh-CN" altLang="en-US"/>
          </a:p>
        </p:txBody>
      </p:sp>
      <p:sp>
        <p:nvSpPr>
          <p:cNvPr id="3" name="内容占位符 2"/>
          <p:cNvSpPr>
            <a:spLocks noGrp="1"/>
          </p:cNvSpPr>
          <p:nvPr>
            <p:ph idx="1"/>
          </p:nvPr>
        </p:nvSpPr>
        <p:spPr>
          <a:xfrm>
            <a:off x="3131840" y="2564904"/>
            <a:ext cx="3087570" cy="3705275"/>
          </a:xfrm>
        </p:spPr>
        <p:txBody>
          <a:bodyPr>
            <a:normAutofit fontScale="92500" lnSpcReduction="10000"/>
          </a:bodyPr>
          <a:lstStyle/>
          <a:p>
            <a:r>
              <a:rPr lang="fr-FR" altLang="zh-CN"/>
              <a:t>La comédie: </a:t>
            </a:r>
            <a:r>
              <a:rPr lang="fr-FR" altLang="zh-CN" smtClean="0"/>
              <a:t>Molière, </a:t>
            </a:r>
            <a:r>
              <a:rPr lang="fr-FR" altLang="zh-CN" i="1" smtClean="0"/>
              <a:t>L’Avare</a:t>
            </a:r>
            <a:r>
              <a:rPr lang="fr-FR" altLang="zh-CN" smtClean="0"/>
              <a:t> (1668) </a:t>
            </a:r>
            <a:r>
              <a:rPr lang="fr-FR" altLang="zh-CN" b="1" smtClean="0">
                <a:solidFill>
                  <a:schemeClr val="accent6"/>
                </a:solidFill>
              </a:rPr>
              <a:t>Extrait</a:t>
            </a:r>
          </a:p>
          <a:p>
            <a:endParaRPr lang="fr-FR" altLang="zh-CN"/>
          </a:p>
          <a:p>
            <a:r>
              <a:rPr lang="fr-FR" altLang="zh-CN"/>
              <a:t>La tragédie: </a:t>
            </a:r>
            <a:r>
              <a:rPr lang="fr-FR" altLang="zh-CN" smtClean="0"/>
              <a:t>Racine, </a:t>
            </a:r>
            <a:r>
              <a:rPr lang="fr-FR" altLang="zh-CN" i="1" smtClean="0"/>
              <a:t>Andromaque</a:t>
            </a:r>
            <a:r>
              <a:rPr lang="fr-FR" altLang="zh-CN" smtClean="0"/>
              <a:t>, </a:t>
            </a:r>
            <a:r>
              <a:rPr lang="fr-FR" altLang="zh-CN" i="1" smtClean="0"/>
              <a:t>Phèdre</a:t>
            </a:r>
            <a:r>
              <a:rPr lang="fr-FR" altLang="zh-CN" smtClean="0"/>
              <a:t> (1673)</a:t>
            </a:r>
            <a:endParaRPr lang="zh-CN" altLang="en-US"/>
          </a:p>
          <a:p>
            <a:pPr marL="0" indent="0">
              <a:buNone/>
            </a:pP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74</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8523"/>
            <a:ext cx="3033111" cy="378904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8938" y="2924944"/>
            <a:ext cx="2986068" cy="3056988"/>
          </a:xfrm>
          <a:prstGeom prst="rect">
            <a:avLst/>
          </a:prstGeom>
        </p:spPr>
      </p:pic>
    </p:spTree>
    <p:extLst>
      <p:ext uri="{BB962C8B-B14F-4D97-AF65-F5344CB8AC3E}">
        <p14:creationId xmlns:p14="http://schemas.microsoft.com/office/powerpoint/2010/main" val="371403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4638"/>
            <a:ext cx="8064896" cy="2002234"/>
          </a:xfrm>
        </p:spPr>
        <p:txBody>
          <a:bodyPr>
            <a:normAutofit fontScale="90000"/>
          </a:bodyPr>
          <a:lstStyle/>
          <a:p>
            <a:r>
              <a:rPr lang="fr-FR" altLang="zh-CN" b="1" smtClean="0">
                <a:solidFill>
                  <a:schemeClr val="accent6"/>
                </a:solidFill>
              </a:rPr>
              <a:t>18</a:t>
            </a:r>
            <a:r>
              <a:rPr lang="fr-FR" altLang="zh-CN" b="1" baseline="30000" smtClean="0">
                <a:solidFill>
                  <a:schemeClr val="accent6"/>
                </a:solidFill>
              </a:rPr>
              <a:t>e</a:t>
            </a:r>
            <a:r>
              <a:rPr lang="fr-FR" altLang="zh-CN" b="1" smtClean="0">
                <a:solidFill>
                  <a:schemeClr val="accent6"/>
                </a:solidFill>
              </a:rPr>
              <a:t> siècle</a:t>
            </a:r>
            <a:r>
              <a:rPr lang="fr-FR" altLang="zh-CN" smtClean="0"/>
              <a:t> </a:t>
            </a:r>
            <a:br>
              <a:rPr lang="fr-FR" altLang="zh-CN" smtClean="0"/>
            </a:br>
            <a:r>
              <a:rPr lang="fr-FR" altLang="zh-CN" smtClean="0"/>
              <a:t>Siècle des Lumières</a:t>
            </a:r>
            <a:br>
              <a:rPr lang="fr-FR" altLang="zh-CN" smtClean="0"/>
            </a:br>
            <a:r>
              <a:rPr lang="fr-FR" altLang="zh-CN" smtClean="0"/>
              <a:t>Le rococo</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092" y="2557388"/>
            <a:ext cx="3463900" cy="3463900"/>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75</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2640906"/>
            <a:ext cx="2388328" cy="3524398"/>
          </a:xfrm>
          <a:prstGeom prst="rect">
            <a:avLst/>
          </a:prstGeom>
        </p:spPr>
      </p:pic>
    </p:spTree>
    <p:extLst>
      <p:ext uri="{BB962C8B-B14F-4D97-AF65-F5344CB8AC3E}">
        <p14:creationId xmlns:p14="http://schemas.microsoft.com/office/powerpoint/2010/main" val="187318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4514"/>
            <a:ext cx="4234511" cy="6885384"/>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76</a:t>
            </a:fld>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772816"/>
            <a:ext cx="2786038" cy="3082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2842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Petit Trianon à Versailles</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3592" y="1124745"/>
            <a:ext cx="7758848" cy="5184576"/>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77</a:t>
            </a:fld>
            <a:endParaRPr lang="zh-CN" altLang="en-US"/>
          </a:p>
        </p:txBody>
      </p:sp>
    </p:spTree>
    <p:extLst>
      <p:ext uri="{BB962C8B-B14F-4D97-AF65-F5344CB8AC3E}">
        <p14:creationId xmlns:p14="http://schemas.microsoft.com/office/powerpoint/2010/main" val="19417752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0489" y="1185083"/>
            <a:ext cx="7245927" cy="4764197"/>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78</a:t>
            </a:fld>
            <a:endParaRPr lang="zh-CN" altLang="en-US"/>
          </a:p>
        </p:txBody>
      </p:sp>
    </p:spTree>
    <p:extLst>
      <p:ext uri="{BB962C8B-B14F-4D97-AF65-F5344CB8AC3E}">
        <p14:creationId xmlns:p14="http://schemas.microsoft.com/office/powerpoint/2010/main" val="34625248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637928"/>
            <a:ext cx="2530624" cy="1431032"/>
          </a:xfrm>
        </p:spPr>
        <p:txBody>
          <a:bodyPr>
            <a:normAutofit fontScale="90000"/>
          </a:bodyPr>
          <a:lstStyle/>
          <a:p>
            <a:r>
              <a:rPr lang="en-US" altLang="zh-CN" smtClean="0"/>
              <a:t>P</a:t>
            </a:r>
            <a:r>
              <a:rPr lang="fr-FR" altLang="zh-CN" smtClean="0"/>
              <a:t>anthéon de Paris</a:t>
            </a:r>
            <a:br>
              <a:rPr lang="fr-FR" altLang="zh-CN" smtClean="0"/>
            </a:br>
            <a:r>
              <a:rPr lang="fr-FR" altLang="zh-CN" smtClean="0"/>
              <a:t>(1780s)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8498" y="147717"/>
            <a:ext cx="6034617" cy="452596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79</a:t>
            </a:fld>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8" y="5659908"/>
            <a:ext cx="8201262" cy="1225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88938"/>
            <a:ext cx="9036496" cy="970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647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Temple d’Auguste et de Livie</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700808"/>
            <a:ext cx="6793190" cy="4525963"/>
          </a:xfrm>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127" t="4966" r="10127" b="10242"/>
          <a:stretch/>
        </p:blipFill>
        <p:spPr bwMode="auto">
          <a:xfrm>
            <a:off x="107504" y="2132856"/>
            <a:ext cx="2278743" cy="2269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FAA457E4-B624-4532-B704-58963F85D919}" type="slidenum">
              <a:rPr lang="zh-CN" altLang="en-US" smtClean="0"/>
              <a:t>8</a:t>
            </a:fld>
            <a:endParaRPr lang="zh-CN" altLang="en-US"/>
          </a:p>
        </p:txBody>
      </p:sp>
    </p:spTree>
    <p:extLst>
      <p:ext uri="{BB962C8B-B14F-4D97-AF65-F5344CB8AC3E}">
        <p14:creationId xmlns:p14="http://schemas.microsoft.com/office/powerpoint/2010/main" val="281096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Peinture: les </a:t>
            </a:r>
            <a:r>
              <a:rPr lang="fr-FR" altLang="zh-CN"/>
              <a:t>scènes galantes</a:t>
            </a:r>
            <a:endParaRPr lang="zh-CN" altLang="en-US"/>
          </a:p>
        </p:txBody>
      </p:sp>
      <p:sp>
        <p:nvSpPr>
          <p:cNvPr id="3" name="内容占位符 2"/>
          <p:cNvSpPr>
            <a:spLocks noGrp="1"/>
          </p:cNvSpPr>
          <p:nvPr>
            <p:ph idx="1"/>
          </p:nvPr>
        </p:nvSpPr>
        <p:spPr>
          <a:xfrm>
            <a:off x="3203848" y="2204864"/>
            <a:ext cx="5482952" cy="3921299"/>
          </a:xfrm>
        </p:spPr>
        <p:txBody>
          <a:bodyPr/>
          <a:lstStyle/>
          <a:p>
            <a:r>
              <a:rPr lang="fr-FR" altLang="zh-CN" smtClean="0"/>
              <a:t>Watteau</a:t>
            </a:r>
          </a:p>
          <a:p>
            <a:r>
              <a:rPr lang="fr-FR" altLang="zh-CN" smtClean="0"/>
              <a:t>Boucher</a:t>
            </a:r>
          </a:p>
          <a:p>
            <a:r>
              <a:rPr lang="fr-FR" altLang="zh-CN" smtClean="0"/>
              <a:t>Fragonard</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80</a:t>
            </a:fld>
            <a:endParaRPr lang="zh-CN" altLang="en-US"/>
          </a:p>
        </p:txBody>
      </p:sp>
    </p:spTree>
    <p:extLst>
      <p:ext uri="{BB962C8B-B14F-4D97-AF65-F5344CB8AC3E}">
        <p14:creationId xmlns:p14="http://schemas.microsoft.com/office/powerpoint/2010/main" val="282956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0"/>
            <a:ext cx="8229600" cy="1143000"/>
          </a:xfrm>
        </p:spPr>
        <p:txBody>
          <a:bodyPr/>
          <a:lstStyle/>
          <a:p>
            <a:endParaRPr lang="zh-CN" altLang="en-US"/>
          </a:p>
        </p:txBody>
      </p:sp>
      <p:sp>
        <p:nvSpPr>
          <p:cNvPr id="3" name="内容占位符 2"/>
          <p:cNvSpPr>
            <a:spLocks noGrp="1"/>
          </p:cNvSpPr>
          <p:nvPr>
            <p:ph idx="1"/>
          </p:nvPr>
        </p:nvSpPr>
        <p:spPr>
          <a:xfrm>
            <a:off x="457200" y="908720"/>
            <a:ext cx="8229600" cy="5217443"/>
          </a:xfrm>
        </p:spPr>
        <p:txBody>
          <a:bodyPr/>
          <a:lstStyle/>
          <a:p>
            <a:pPr marL="0" indent="0">
              <a:buNone/>
            </a:pPr>
            <a:r>
              <a:rPr lang="fr-FR" altLang="zh-CN" smtClean="0"/>
              <a:t>Antoine Watteau (1684-1721)</a:t>
            </a:r>
          </a:p>
          <a:p>
            <a:pPr marL="0" indent="0">
              <a:buNone/>
            </a:pPr>
            <a:r>
              <a:rPr lang="fr-FR" altLang="zh-CN"/>
              <a:t> </a:t>
            </a:r>
            <a:r>
              <a:rPr lang="fr-FR" altLang="zh-CN" smtClean="0"/>
              <a:t>                                                                 1717</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81</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25" y="1556792"/>
            <a:ext cx="406717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2229616"/>
            <a:ext cx="6984776" cy="4583760"/>
          </a:xfrm>
          <a:prstGeom prst="rect">
            <a:avLst/>
          </a:prstGeom>
        </p:spPr>
      </p:pic>
    </p:spTree>
    <p:extLst>
      <p:ext uri="{BB962C8B-B14F-4D97-AF65-F5344CB8AC3E}">
        <p14:creationId xmlns:p14="http://schemas.microsoft.com/office/powerpoint/2010/main" val="428469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82</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44624"/>
            <a:ext cx="4737323" cy="6702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39371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9848" y="2636912"/>
            <a:ext cx="2674640" cy="1143000"/>
          </a:xfrm>
        </p:spPr>
        <p:txBody>
          <a:bodyPr>
            <a:normAutofit fontScale="90000"/>
          </a:bodyPr>
          <a:lstStyle/>
          <a:p>
            <a:r>
              <a:rPr lang="fr-FR" altLang="zh-CN" smtClean="0"/>
              <a:t>Pierrot (1718/1719)</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83</a:t>
            </a:fld>
            <a:endParaRPr lang="zh-CN" altLang="en-US"/>
          </a:p>
        </p:txBody>
      </p:sp>
      <p:sp>
        <p:nvSpPr>
          <p:cNvPr id="8" name="内容占位符 7"/>
          <p:cNvSpPr>
            <a:spLocks noGrp="1"/>
          </p:cNvSpPr>
          <p:nvPr>
            <p:ph idx="1"/>
          </p:nvPr>
        </p:nvSpPr>
        <p:spPr/>
        <p:txBody>
          <a:bodyPr/>
          <a:lstStyle/>
          <a:p>
            <a:endParaRPr lang="zh-CN" altLang="en-US"/>
          </a:p>
        </p:txBody>
      </p:sp>
      <p:pic>
        <p:nvPicPr>
          <p:cNvPr id="9" name="内容占位符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35474"/>
            <a:ext cx="5272542" cy="6822526"/>
          </a:xfrm>
          <a:prstGeom prst="rect">
            <a:avLst/>
          </a:prstGeom>
        </p:spPr>
      </p:pic>
    </p:spTree>
    <p:extLst>
      <p:ext uri="{BB962C8B-B14F-4D97-AF65-F5344CB8AC3E}">
        <p14:creationId xmlns:p14="http://schemas.microsoft.com/office/powerpoint/2010/main" val="27219670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84</a:t>
            </a:fld>
            <a:endParaRPr lang="zh-CN" altLang="en-US"/>
          </a:p>
        </p:txBody>
      </p:sp>
      <p:sp>
        <p:nvSpPr>
          <p:cNvPr id="6" name="内容占位符 5"/>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0"/>
            <a:ext cx="448252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61683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smtClean="0"/>
              <a:t>Femme allongée sur son divan (1743)</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548" y="1181015"/>
            <a:ext cx="6944844" cy="5676985"/>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85</a:t>
            </a:fld>
            <a:endParaRPr lang="zh-CN" altLang="en-US"/>
          </a:p>
        </p:txBody>
      </p:sp>
    </p:spTree>
    <p:extLst>
      <p:ext uri="{BB962C8B-B14F-4D97-AF65-F5344CB8AC3E}">
        <p14:creationId xmlns:p14="http://schemas.microsoft.com/office/powerpoint/2010/main" val="8668445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smtClean="0"/>
              <a:t>Mme de Pompadour</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1236" y="1268760"/>
            <a:ext cx="6845140" cy="5505475"/>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86</a:t>
            </a:fld>
            <a:endParaRPr lang="zh-CN" altLang="en-US"/>
          </a:p>
        </p:txBody>
      </p:sp>
    </p:spTree>
    <p:extLst>
      <p:ext uri="{BB962C8B-B14F-4D97-AF65-F5344CB8AC3E}">
        <p14:creationId xmlns:p14="http://schemas.microsoft.com/office/powerpoint/2010/main" val="31886387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52120" y="2718048"/>
            <a:ext cx="3250704" cy="1143000"/>
          </a:xfrm>
        </p:spPr>
        <p:txBody>
          <a:bodyPr>
            <a:normAutofit fontScale="90000"/>
          </a:bodyPr>
          <a:lstStyle/>
          <a:p>
            <a:r>
              <a:rPr lang="fr-FR" altLang="zh-CN" smtClean="0"/>
              <a:t>La toilette intime (1760s)</a:t>
            </a:r>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326"/>
            <a:ext cx="5436096" cy="6852222"/>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87</a:t>
            </a:fld>
            <a:endParaRPr lang="zh-CN" altLang="en-US"/>
          </a:p>
        </p:txBody>
      </p:sp>
    </p:spTree>
    <p:extLst>
      <p:ext uri="{BB962C8B-B14F-4D97-AF65-F5344CB8AC3E}">
        <p14:creationId xmlns:p14="http://schemas.microsoft.com/office/powerpoint/2010/main" val="38877383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88</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46870"/>
            <a:ext cx="4752528" cy="6810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1431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159742"/>
            <a:ext cx="5616624" cy="705096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89</a:t>
            </a:fld>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494" y="52161"/>
            <a:ext cx="5637506" cy="424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50" y="501441"/>
            <a:ext cx="230505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891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solidFill>
                  <a:schemeClr val="accent6"/>
                </a:solidFill>
              </a:rPr>
              <a:t>Le </a:t>
            </a:r>
            <a:r>
              <a:rPr lang="fr-FR" altLang="zh-CN" b="1">
                <a:solidFill>
                  <a:schemeClr val="accent6"/>
                </a:solidFill>
              </a:rPr>
              <a:t>Moyen Â</a:t>
            </a:r>
            <a:r>
              <a:rPr lang="en-US" altLang="zh-CN" b="1">
                <a:solidFill>
                  <a:schemeClr val="accent6"/>
                </a:solidFill>
              </a:rPr>
              <a:t>ge</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9</a:t>
            </a:fld>
            <a:endParaRPr lang="zh-CN" altLang="en-US"/>
          </a:p>
        </p:txBody>
      </p:sp>
    </p:spTree>
    <p:extLst>
      <p:ext uri="{BB962C8B-B14F-4D97-AF65-F5344CB8AC3E}">
        <p14:creationId xmlns:p14="http://schemas.microsoft.com/office/powerpoint/2010/main" val="19789212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8396" y="44624"/>
            <a:ext cx="5415772" cy="681229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90</a:t>
            </a:fld>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837" y="2636912"/>
            <a:ext cx="227647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14264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875853"/>
            <a:ext cx="7574780" cy="593752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91</a:t>
            </a:fld>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90353"/>
            <a:ext cx="1800200" cy="409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932" y="158079"/>
            <a:ext cx="1483139" cy="441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49627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3905"/>
            <a:ext cx="8229600" cy="1143000"/>
          </a:xfrm>
        </p:spPr>
        <p:txBody>
          <a:bodyPr/>
          <a:lstStyle/>
          <a:p>
            <a:r>
              <a:rPr lang="en-US" altLang="zh-CN" smtClean="0"/>
              <a:t>Le b</a:t>
            </a:r>
            <a:r>
              <a:rPr lang="fr-FR" altLang="zh-CN" smtClean="0"/>
              <a:t>aiser à la dérobée (vers 1788)</a:t>
            </a:r>
            <a:endParaRPr lang="zh-CN" altLang="en-US"/>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6827" y="906129"/>
            <a:ext cx="7379589" cy="605126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92</a:t>
            </a:fld>
            <a:endParaRPr lang="zh-CN" altLang="en-US"/>
          </a:p>
        </p:txBody>
      </p:sp>
    </p:spTree>
    <p:extLst>
      <p:ext uri="{BB962C8B-B14F-4D97-AF65-F5344CB8AC3E}">
        <p14:creationId xmlns:p14="http://schemas.microsoft.com/office/powerpoint/2010/main" val="120280436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93</a:t>
            </a:fld>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580485"/>
            <a:ext cx="8982664" cy="5224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983377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608" y="476672"/>
            <a:ext cx="7643192" cy="5649491"/>
          </a:xfrm>
        </p:spPr>
        <p:txBody>
          <a:bodyPr>
            <a:normAutofit/>
          </a:bodyPr>
          <a:lstStyle/>
          <a:p>
            <a:pPr marL="0" indent="0" algn="ctr">
              <a:buNone/>
            </a:pPr>
            <a:r>
              <a:rPr lang="fr-FR" altLang="zh-CN" sz="3600" b="1" smtClean="0"/>
              <a:t>Orchestre et opéra</a:t>
            </a:r>
          </a:p>
          <a:p>
            <a:r>
              <a:rPr lang="fr-FR" altLang="zh-CN" sz="3600" smtClean="0"/>
              <a:t>Jean-Philippe Rameau (1683-1764), </a:t>
            </a:r>
            <a:r>
              <a:rPr lang="fr-FR" altLang="zh-CN" sz="3600" b="1" smtClean="0">
                <a:solidFill>
                  <a:schemeClr val="accent6"/>
                </a:solidFill>
              </a:rPr>
              <a:t>vidéo</a:t>
            </a:r>
          </a:p>
          <a:p>
            <a:endParaRPr lang="fr-FR" altLang="zh-CN" sz="3600" smtClean="0"/>
          </a:p>
          <a:p>
            <a:r>
              <a:rPr lang="fr-FR" altLang="zh-CN" sz="3600" smtClean="0"/>
              <a:t>Joseph Haydn</a:t>
            </a:r>
          </a:p>
          <a:p>
            <a:r>
              <a:rPr lang="fr-FR" altLang="zh-CN" sz="3600" smtClean="0"/>
              <a:t>Mozart</a:t>
            </a:r>
            <a:endParaRPr lang="zh-CN" altLang="en-US" sz="3600"/>
          </a:p>
        </p:txBody>
      </p:sp>
      <p:sp>
        <p:nvSpPr>
          <p:cNvPr id="4" name="灯片编号占位符 3"/>
          <p:cNvSpPr>
            <a:spLocks noGrp="1"/>
          </p:cNvSpPr>
          <p:nvPr>
            <p:ph type="sldNum" sz="quarter" idx="12"/>
          </p:nvPr>
        </p:nvSpPr>
        <p:spPr/>
        <p:txBody>
          <a:bodyPr/>
          <a:lstStyle/>
          <a:p>
            <a:fld id="{FAA457E4-B624-4532-B704-58963F85D919}" type="slidenum">
              <a:rPr lang="zh-CN" altLang="en-US" smtClean="0"/>
              <a:t>94</a:t>
            </a:fld>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988840"/>
            <a:ext cx="3115546" cy="4248472"/>
          </a:xfrm>
          <a:prstGeom prst="rect">
            <a:avLst/>
          </a:prstGeom>
        </p:spPr>
      </p:pic>
    </p:spTree>
    <p:extLst>
      <p:ext uri="{BB962C8B-B14F-4D97-AF65-F5344CB8AC3E}">
        <p14:creationId xmlns:p14="http://schemas.microsoft.com/office/powerpoint/2010/main" val="97727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83765"/>
            <a:ext cx="7496964" cy="6009531"/>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95</a:t>
            </a:fld>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6165304"/>
            <a:ext cx="60769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80084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36912"/>
            <a:ext cx="3239344" cy="1143000"/>
          </a:xfrm>
        </p:spPr>
        <p:txBody>
          <a:bodyPr>
            <a:normAutofit fontScale="90000"/>
          </a:bodyPr>
          <a:lstStyle/>
          <a:p>
            <a:r>
              <a:rPr lang="fr-FR" altLang="zh-CN" smtClean="0"/>
              <a:t>Bal royal</a:t>
            </a:r>
            <a:br>
              <a:rPr lang="fr-FR" altLang="zh-CN" smtClean="0"/>
            </a:br>
            <a:r>
              <a:rPr lang="fr-FR" altLang="zh-CN" b="1" smtClean="0">
                <a:solidFill>
                  <a:schemeClr val="accent6"/>
                </a:solidFill>
              </a:rPr>
              <a:t>vidéo</a:t>
            </a:r>
            <a:endParaRPr lang="zh-CN" altLang="en-US" b="1">
              <a:solidFill>
                <a:schemeClr val="accent6"/>
              </a:solidFill>
            </a:endParaRPr>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19872" y="93742"/>
            <a:ext cx="4537525" cy="6743365"/>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96</a:t>
            </a:fld>
            <a:endParaRPr lang="zh-CN" altLang="en-US"/>
          </a:p>
        </p:txBody>
      </p:sp>
    </p:spTree>
    <p:extLst>
      <p:ext uri="{BB962C8B-B14F-4D97-AF65-F5344CB8AC3E}">
        <p14:creationId xmlns:p14="http://schemas.microsoft.com/office/powerpoint/2010/main" val="29483777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9176" b="10414"/>
          <a:stretch/>
        </p:blipFill>
        <p:spPr>
          <a:xfrm>
            <a:off x="1907704" y="39093"/>
            <a:ext cx="5544616" cy="6824133"/>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97</a:t>
            </a:fld>
            <a:endParaRPr lang="zh-CN" altLang="en-US"/>
          </a:p>
        </p:txBody>
      </p:sp>
    </p:spTree>
    <p:extLst>
      <p:ext uri="{BB962C8B-B14F-4D97-AF65-F5344CB8AC3E}">
        <p14:creationId xmlns:p14="http://schemas.microsoft.com/office/powerpoint/2010/main" val="3459880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7138" y="72008"/>
            <a:ext cx="4995142" cy="6813376"/>
          </a:xfrm>
        </p:spPr>
      </p:pic>
      <p:sp>
        <p:nvSpPr>
          <p:cNvPr id="4" name="灯片编号占位符 3"/>
          <p:cNvSpPr>
            <a:spLocks noGrp="1"/>
          </p:cNvSpPr>
          <p:nvPr>
            <p:ph type="sldNum" sz="quarter" idx="12"/>
          </p:nvPr>
        </p:nvSpPr>
        <p:spPr/>
        <p:txBody>
          <a:bodyPr/>
          <a:lstStyle/>
          <a:p>
            <a:fld id="{FAA457E4-B624-4532-B704-58963F85D919}" type="slidenum">
              <a:rPr lang="zh-CN" altLang="en-US" smtClean="0"/>
              <a:t>98</a:t>
            </a:fld>
            <a:endParaRPr lang="zh-CN" altLang="en-US"/>
          </a:p>
        </p:txBody>
      </p:sp>
    </p:spTree>
    <p:extLst>
      <p:ext uri="{BB962C8B-B14F-4D97-AF65-F5344CB8AC3E}">
        <p14:creationId xmlns:p14="http://schemas.microsoft.com/office/powerpoint/2010/main" val="19085514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060848"/>
            <a:ext cx="3610744" cy="1719064"/>
          </a:xfrm>
        </p:spPr>
        <p:txBody>
          <a:bodyPr/>
          <a:lstStyle/>
          <a:p>
            <a:r>
              <a:rPr lang="fr-FR" altLang="zh-CN" smtClean="0"/>
              <a:t>Marivaux</a:t>
            </a:r>
            <a:endParaRPr lang="zh-CN" altLang="en-US"/>
          </a:p>
        </p:txBody>
      </p:sp>
      <p:sp>
        <p:nvSpPr>
          <p:cNvPr id="4" name="灯片编号占位符 3"/>
          <p:cNvSpPr>
            <a:spLocks noGrp="1"/>
          </p:cNvSpPr>
          <p:nvPr>
            <p:ph type="sldNum" sz="quarter" idx="12"/>
          </p:nvPr>
        </p:nvSpPr>
        <p:spPr/>
        <p:txBody>
          <a:bodyPr/>
          <a:lstStyle/>
          <a:p>
            <a:fld id="{FAA457E4-B624-4532-B704-58963F85D919}" type="slidenum">
              <a:rPr lang="zh-CN" altLang="en-US" smtClean="0"/>
              <a:t>99</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42747"/>
            <a:ext cx="5436096" cy="6928131"/>
          </a:xfrm>
          <a:prstGeom prst="rect">
            <a:avLst/>
          </a:prstGeom>
        </p:spPr>
      </p:pic>
      <p:pic>
        <p:nvPicPr>
          <p:cNvPr id="102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008" y="3387776"/>
            <a:ext cx="3563888" cy="821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7088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2410</TotalTime>
  <Words>1287</Words>
  <Application>Microsoft Office PowerPoint</Application>
  <PresentationFormat>全屏显示(4:3)</PresentationFormat>
  <Paragraphs>388</Paragraphs>
  <Slides>177</Slides>
  <Notes>0</Notes>
  <HiddenSlides>0</HiddenSlides>
  <MMClips>3</MMClips>
  <ScaleCrop>false</ScaleCrop>
  <HeadingPairs>
    <vt:vector size="4" baseType="variant">
      <vt:variant>
        <vt:lpstr>主题</vt:lpstr>
      </vt:variant>
      <vt:variant>
        <vt:i4>1</vt:i4>
      </vt:variant>
      <vt:variant>
        <vt:lpstr>幻灯片标题</vt:lpstr>
      </vt:variant>
      <vt:variant>
        <vt:i4>177</vt:i4>
      </vt:variant>
    </vt:vector>
  </HeadingPairs>
  <TitlesOfParts>
    <vt:vector size="178" baseType="lpstr">
      <vt:lpstr>Office 主题​​</vt:lpstr>
      <vt:lpstr>Les arts et la littérature en France</vt:lpstr>
      <vt:lpstr>PowerPoint 演示文稿</vt:lpstr>
      <vt:lpstr>Scupture des gaulois avant l’influence des romains</vt:lpstr>
      <vt:lpstr>Époque gallo-romaine</vt:lpstr>
      <vt:lpstr>Le pond du Gard (arqueduc)</vt:lpstr>
      <vt:lpstr>Théâtre antique de Lyon</vt:lpstr>
      <vt:lpstr>Arènes de Nîme</vt:lpstr>
      <vt:lpstr>Temple d’Auguste et de Livie</vt:lpstr>
      <vt:lpstr>Le Moyen Âge</vt:lpstr>
      <vt:lpstr> L’ancien français: Serments de Strasbourg (842)</vt:lpstr>
      <vt:lpstr>PowerPoint 演示文稿</vt:lpstr>
      <vt:lpstr>PowerPoint 演示文稿</vt:lpstr>
      <vt:lpstr>Donjon de Pons  (12e, Nouvelle Aquitaine) la citadelle, la forteresse</vt:lpstr>
      <vt:lpstr>Château de Falaise  (12e-15e, Normandie)</vt:lpstr>
      <vt:lpstr>Architecture romane</vt:lpstr>
      <vt:lpstr>PowerPoint 演示文稿</vt:lpstr>
      <vt:lpstr>PowerPoint 演示文稿</vt:lpstr>
      <vt:lpstr>Église Saint-Pierre de Montmartre (12e )</vt:lpstr>
      <vt:lpstr>le Louvre</vt:lpstr>
      <vt:lpstr>PowerPoint 演示文稿</vt:lpstr>
      <vt:lpstr>Cathédrale Saint-Pierre d'Angoulême (12e, façade)</vt:lpstr>
      <vt:lpstr>Architecture gothique</vt:lpstr>
      <vt:lpstr>Notre-Dame de Paris</vt:lpstr>
      <vt:lpstr>PowerPoint 演示文稿</vt:lpstr>
      <vt:lpstr>Arcs-boutants de la cathédrale d’Amiens</vt:lpstr>
      <vt:lpstr>PowerPoint 演示文稿</vt:lpstr>
      <vt:lpstr>Vitraux</vt:lpstr>
      <vt:lpstr>Enluminures des manuscrits</vt:lpstr>
      <vt:lpstr>L’amour courtois</vt:lpstr>
      <vt:lpstr>Jean Fouquet (1420-1481)</vt:lpstr>
      <vt:lpstr>PowerPoint 演示文稿</vt:lpstr>
      <vt:lpstr>Musique</vt:lpstr>
      <vt:lpstr>PowerPoint 演示文稿</vt:lpstr>
      <vt:lpstr>Les instruments musicaux </vt:lpstr>
      <vt:lpstr>Le moyen français François Villon (1431-?)</vt:lpstr>
      <vt:lpstr>Epitaphe des pendus</vt:lpstr>
      <vt:lpstr>Danse macabre  (fin du Moyen Âge, 15e siècle)</vt:lpstr>
      <vt:lpstr>PowerPoint 演示文稿</vt:lpstr>
      <vt:lpstr>Vanité  (baroque, 17e siècle) Philippe de Champaigne </vt:lpstr>
      <vt:lpstr>Georges de la Tour environ 1640 La Madeleine aux deux flammes </vt:lpstr>
      <vt:lpstr>Chevaliers Chanson de geste</vt:lpstr>
      <vt:lpstr>Perceval ou le Conte du Graal de Chrétien de Troyes</vt:lpstr>
      <vt:lpstr>Rennaissance</vt:lpstr>
      <vt:lpstr>PowerPoint 演示文稿</vt:lpstr>
      <vt:lpstr>Château de Fontainebleau (majoritairement au 16e siècle)</vt:lpstr>
      <vt:lpstr>Château de Chambord</vt:lpstr>
      <vt:lpstr>PowerPoint 演示文稿</vt:lpstr>
      <vt:lpstr>PowerPoint 演示文稿</vt:lpstr>
      <vt:lpstr>PowerPoint 演示文稿</vt:lpstr>
      <vt:lpstr>François Rabelais (1494-1554)</vt:lpstr>
      <vt:lpstr>Pentagruel par Gustave Doré (XIXe siècle)</vt:lpstr>
      <vt:lpstr>Pantagruel, Chapitre 3</vt:lpstr>
      <vt:lpstr>Nicolas Gombert (1495-1556) Mille regrets</vt:lpstr>
      <vt:lpstr>17e siècle L’art baroque </vt:lpstr>
      <vt:lpstr>Hôtel des invalides </vt:lpstr>
      <vt:lpstr>PowerPoint 演示文稿</vt:lpstr>
      <vt:lpstr>Versailles Bassin d’Apollon</vt:lpstr>
      <vt:lpstr>PowerPoint 演示文稿</vt:lpstr>
      <vt:lpstr>Hyacinthe Rigaud Christ expiant (1695)</vt:lpstr>
      <vt:lpstr>Rubens (1577-1640) Saint Dominique et saint François préservant le monde de la colère du Christ</vt:lpstr>
      <vt:lpstr>L'apothéose des Médicis de Luca Giordano (palais Medici-Riccardi, Florence)</vt:lpstr>
      <vt:lpstr>PowerPoint 演示文稿</vt:lpstr>
      <vt:lpstr>PowerPoint 演示文稿</vt:lpstr>
      <vt:lpstr>PowerPoint 演示文稿</vt:lpstr>
      <vt:lpstr>Vatican, la Basilique Saint-Pierre</vt:lpstr>
      <vt:lpstr>PowerPoint 演示文稿</vt:lpstr>
      <vt:lpstr>Galerie des glaces</vt:lpstr>
      <vt:lpstr>PowerPoint 演示文稿</vt:lpstr>
      <vt:lpstr>Musique et danse baroque</vt:lpstr>
      <vt:lpstr>PowerPoint 演示文稿</vt:lpstr>
      <vt:lpstr>Le français classique</vt:lpstr>
      <vt:lpstr>PowerPoint 演示文稿</vt:lpstr>
      <vt:lpstr>PowerPoint 演示文稿</vt:lpstr>
      <vt:lpstr>Une grande époque pour le théâtre</vt:lpstr>
      <vt:lpstr>18e siècle  Siècle des Lumières Le rococo</vt:lpstr>
      <vt:lpstr>PowerPoint 演示文稿</vt:lpstr>
      <vt:lpstr>Petit Trianon à Versailles</vt:lpstr>
      <vt:lpstr>PowerPoint 演示文稿</vt:lpstr>
      <vt:lpstr>Panthéon de Paris (1780s)</vt:lpstr>
      <vt:lpstr>Peinture: les scènes galantes</vt:lpstr>
      <vt:lpstr>PowerPoint 演示文稿</vt:lpstr>
      <vt:lpstr>PowerPoint 演示文稿</vt:lpstr>
      <vt:lpstr>Pierrot (1718/1719)</vt:lpstr>
      <vt:lpstr>PowerPoint 演示文稿</vt:lpstr>
      <vt:lpstr>Femme allongée sur son divan (1743)</vt:lpstr>
      <vt:lpstr>Mme de Pompadour</vt:lpstr>
      <vt:lpstr>La toilette intime (1760s)</vt:lpstr>
      <vt:lpstr>PowerPoint 演示文稿</vt:lpstr>
      <vt:lpstr>PowerPoint 演示文稿</vt:lpstr>
      <vt:lpstr>PowerPoint 演示文稿</vt:lpstr>
      <vt:lpstr>PowerPoint 演示文稿</vt:lpstr>
      <vt:lpstr>Le baiser à la dérobée (vers 1788)</vt:lpstr>
      <vt:lpstr>PowerPoint 演示文稿</vt:lpstr>
      <vt:lpstr>PowerPoint 演示文稿</vt:lpstr>
      <vt:lpstr>PowerPoint 演示文稿</vt:lpstr>
      <vt:lpstr>Bal royal vidéo</vt:lpstr>
      <vt:lpstr>PowerPoint 演示文稿</vt:lpstr>
      <vt:lpstr>PowerPoint 演示文稿</vt:lpstr>
      <vt:lpstr>Marivaux</vt:lpstr>
      <vt:lpstr>PowerPoint 演示文稿</vt:lpstr>
      <vt:lpstr>PowerPoint 演示文稿</vt:lpstr>
      <vt:lpstr>PowerPoint 演示文稿</vt:lpstr>
      <vt:lpstr>PowerPoint 演示文稿</vt:lpstr>
      <vt:lpstr>PowerPoint 演示文稿</vt:lpstr>
      <vt:lpstr>PowerPoint 演示文稿</vt:lpstr>
      <vt:lpstr>L’essor du roman</vt:lpstr>
      <vt:lpstr>Jean-Jacques Lequeu, Nonne, 1793 </vt:lpstr>
      <vt:lpstr>PowerPoint 演示文稿</vt:lpstr>
      <vt:lpstr>PowerPoint 演示文稿</vt:lpstr>
      <vt:lpstr>PowerPoint 演示文稿</vt:lpstr>
      <vt:lpstr>PowerPoint 演示文稿</vt:lpstr>
      <vt:lpstr>La naissance du musée public</vt:lpstr>
      <vt:lpstr>19e siècle :  richesse et variété</vt:lpstr>
      <vt:lpstr>Style haussmannien (Paris)</vt:lpstr>
      <vt:lpstr>PowerPoint 演示文稿</vt:lpstr>
      <vt:lpstr>Petit Palais (fin du 19e siècle)</vt:lpstr>
      <vt:lpstr>Opéra Garnier</vt:lpstr>
      <vt:lpstr>PowerPoint 演示文稿</vt:lpstr>
      <vt:lpstr>PowerPoint 演示文稿</vt:lpstr>
      <vt:lpstr>PowerPoint 演示文稿</vt:lpstr>
      <vt:lpstr>La Valse 1905</vt:lpstr>
      <vt:lpstr>PowerPoint 演示文稿</vt:lpstr>
      <vt:lpstr>PowerPoint 演示文稿</vt:lpstr>
      <vt:lpstr>Les échos dans les arts La mobilité dans les pays européens</vt:lpstr>
      <vt:lpstr>PowerPoint 演示文稿</vt:lpstr>
      <vt:lpstr>1830</vt:lpstr>
      <vt:lpstr>Les casseurs de pierres, Courbet, 1849</vt:lpstr>
      <vt:lpstr>PowerPoint 演示文稿</vt:lpstr>
      <vt:lpstr>PowerPoint 演示文稿</vt:lpstr>
      <vt:lpstr>Bouguereau 1881-1883</vt:lpstr>
      <vt:lpstr>Ingres La Source (1856)</vt:lpstr>
      <vt:lpstr>PowerPoint 演示文稿</vt:lpstr>
      <vt:lpstr>PowerPoint 演示文稿</vt:lpstr>
      <vt:lpstr>Charles Baudelaire</vt:lpstr>
      <vt:lpstr>PowerPoint 演示文稿</vt:lpstr>
      <vt:lpstr>PowerPoint 演示文稿</vt:lpstr>
      <vt:lpstr>PowerPoint 演示文稿</vt:lpstr>
      <vt:lpstr>PowerPoint 演示文稿</vt:lpstr>
      <vt:lpstr>PowerPoint 演示文稿</vt:lpstr>
      <vt:lpstr>L’invetion de la photographie et la révolution de la peinture</vt:lpstr>
      <vt:lpstr>PowerPoint 演示文稿</vt:lpstr>
      <vt:lpstr>PowerPoint 演示文稿</vt:lpstr>
      <vt:lpstr>PowerPoint 演示文稿</vt:lpstr>
      <vt:lpstr>PowerPoint 演示文稿</vt:lpstr>
      <vt:lpstr>PowerPoint 演示文稿</vt:lpstr>
      <vt:lpstr>Théâtre de l’Absurde</vt:lpstr>
      <vt:lpstr>PowerPoint 演示文稿</vt:lpstr>
      <vt:lpstr>PowerPoint 演示文稿</vt:lpstr>
      <vt:lpstr>PowerPoint 演示文稿</vt:lpstr>
      <vt:lpstr>PowerPoint 演示文稿</vt:lpstr>
      <vt:lpstr>PowerPoint 演示文稿</vt:lpstr>
      <vt:lpstr>PowerPoint 演示文稿</vt:lpstr>
      <vt:lpstr>Antoinette Fouque et le féminisme </vt:lpstr>
      <vt:lpstr>PowerPoint 演示文稿</vt:lpstr>
      <vt:lpstr>Le post-modernisme?</vt:lpstr>
      <vt:lpstr>Art abstrait</vt:lpstr>
      <vt:lpstr>Une peinture de Gao Xingjian</vt:lpstr>
      <vt:lpstr>Centre Pompidou (travaux terminés en1975) L’art post-moderne et l’art contemporain</vt:lpstr>
      <vt:lpstr>PowerPoint 演示文稿</vt:lpstr>
      <vt:lpstr>PowerPoint 演示文稿</vt:lpstr>
      <vt:lpstr>PowerPoint 演示文稿</vt:lpstr>
      <vt:lpstr>PowerPoint 演示文稿</vt:lpstr>
      <vt:lpstr>Le 7e art?</vt:lpstr>
      <vt:lpstr>PowerPoint 演示文稿</vt:lpstr>
      <vt:lpstr>PowerPoint 演示文稿</vt:lpstr>
      <vt:lpstr>1952</vt:lpstr>
      <vt:lpstr>PowerPoint 演示文稿</vt:lpstr>
      <vt:lpstr>Henri Cartier-Bresson (1908-2004)</vt:lpstr>
      <vt:lpstr>Robert Doisneau (1912-1994) Le baiser de l’Hôtel de ville (1950)</vt:lpstr>
      <vt:lpstr>PowerPoint 演示文稿</vt:lpstr>
      <vt:lpstr>Willy Ronis (1909-2009)</vt:lpstr>
      <vt:lpstr>La Nouvelle Vague (1950s-1960s)</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lonovo</dc:creator>
  <cp:lastModifiedBy>lonovo</cp:lastModifiedBy>
  <cp:revision>230</cp:revision>
  <dcterms:created xsi:type="dcterms:W3CDTF">2021-05-19T10:04:40Z</dcterms:created>
  <dcterms:modified xsi:type="dcterms:W3CDTF">2022-08-20T08:21:40Z</dcterms:modified>
</cp:coreProperties>
</file>